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4"/>
  </p:sldMasterIdLst>
  <p:sldIdLst>
    <p:sldId id="266" r:id="rId5"/>
    <p:sldId id="267" r:id="rId6"/>
    <p:sldId id="268" r:id="rId7"/>
    <p:sldId id="269" r:id="rId8"/>
    <p:sldId id="280" r:id="rId9"/>
    <p:sldId id="270" r:id="rId10"/>
    <p:sldId id="271" r:id="rId11"/>
    <p:sldId id="272" r:id="rId12"/>
    <p:sldId id="273" r:id="rId13"/>
    <p:sldId id="274" r:id="rId14"/>
    <p:sldId id="275" r:id="rId15"/>
    <p:sldId id="276" r:id="rId16"/>
    <p:sldId id="277" r:id="rId17"/>
    <p:sldId id="279" r:id="rId18"/>
    <p:sldId id="27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9" autoAdjust="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2/19/2021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3A98EE3D-8CD1-4C3F-BD1C-C98C9596463C}"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342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322688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119052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6088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3147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504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2/19/2021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2028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2/19/2021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60449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2/19/2021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26875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8899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907D986-8816-4272-A432-0437A28A9828}" type="datetime1">
              <a:rPr lang="en-US" smtClean="0"/>
              <a:t>2/19/2021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4141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2D6E202-B606-4609-B914-27C9371A1F6D}" type="datetime1">
              <a:rPr lang="en-US" smtClean="0"/>
              <a:t>2/19/2021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A98EE3D-8CD1-4C3F-BD1C-C98C9596463C}"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411355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3" name="Rectangle 27">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9">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1964987" y="802298"/>
            <a:ext cx="9089865" cy="3822329"/>
          </a:xfrm>
        </p:spPr>
        <p:txBody>
          <a:bodyPr>
            <a:normAutofit/>
          </a:bodyPr>
          <a:lstStyle/>
          <a:p>
            <a:r>
              <a:rPr lang="en-US"/>
              <a:t>The impact of Covid-19 on Teacher Education</a:t>
            </a:r>
          </a:p>
        </p:txBody>
      </p:sp>
      <p:sp>
        <p:nvSpPr>
          <p:cNvPr id="3" name="Subtitle 2">
            <a:extLst>
              <a:ext uri="{FF2B5EF4-FFF2-40B4-BE49-F238E27FC236}">
                <a16:creationId xmlns:a16="http://schemas.microsoft.com/office/drawing/2014/main" id="{255E1F2F-E259-4EA8-9FFD-3A10AF541859}"/>
              </a:ext>
            </a:extLst>
          </p:cNvPr>
          <p:cNvSpPr>
            <a:spLocks noGrp="1"/>
          </p:cNvSpPr>
          <p:nvPr>
            <p:ph type="subTitle" idx="1"/>
          </p:nvPr>
        </p:nvSpPr>
        <p:spPr>
          <a:xfrm>
            <a:off x="1964988" y="4941662"/>
            <a:ext cx="9089864" cy="977621"/>
          </a:xfrm>
        </p:spPr>
        <p:txBody>
          <a:bodyPr>
            <a:normAutofit/>
          </a:bodyPr>
          <a:lstStyle/>
          <a:p>
            <a:pPr>
              <a:lnSpc>
                <a:spcPct val="110000"/>
              </a:lnSpc>
            </a:pPr>
            <a:r>
              <a:rPr lang="en-US" sz="1100"/>
              <a:t>Derek Boyle</a:t>
            </a:r>
          </a:p>
          <a:p>
            <a:pPr>
              <a:lnSpc>
                <a:spcPct val="110000"/>
              </a:lnSpc>
            </a:pPr>
            <a:r>
              <a:rPr lang="en-US" sz="1100"/>
              <a:t>SCITT Director </a:t>
            </a:r>
          </a:p>
          <a:p>
            <a:pPr>
              <a:lnSpc>
                <a:spcPct val="110000"/>
              </a:lnSpc>
            </a:pPr>
            <a:r>
              <a:rPr lang="en-US" sz="1100"/>
              <a:t>Bromley Schools’ Collegiate</a:t>
            </a:r>
          </a:p>
        </p:txBody>
      </p:sp>
      <p:cxnSp>
        <p:nvCxnSpPr>
          <p:cNvPr id="32" name="Straight Connector 31">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34" name="Picture 33">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895915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FA696-BE43-4A58-B22F-43D96B6F7244}"/>
              </a:ext>
            </a:extLst>
          </p:cNvPr>
          <p:cNvSpPr>
            <a:spLocks noGrp="1"/>
          </p:cNvSpPr>
          <p:nvPr>
            <p:ph type="title"/>
          </p:nvPr>
        </p:nvSpPr>
        <p:spPr/>
        <p:txBody>
          <a:bodyPr/>
          <a:lstStyle/>
          <a:p>
            <a:r>
              <a:rPr lang="en-GB" dirty="0"/>
              <a:t>January 2021</a:t>
            </a:r>
          </a:p>
        </p:txBody>
      </p:sp>
      <p:sp>
        <p:nvSpPr>
          <p:cNvPr id="3" name="Content Placeholder 2">
            <a:extLst>
              <a:ext uri="{FF2B5EF4-FFF2-40B4-BE49-F238E27FC236}">
                <a16:creationId xmlns:a16="http://schemas.microsoft.com/office/drawing/2014/main" id="{D975917B-D967-41D7-8625-D7A4580DEAF5}"/>
              </a:ext>
            </a:extLst>
          </p:cNvPr>
          <p:cNvSpPr>
            <a:spLocks noGrp="1"/>
          </p:cNvSpPr>
          <p:nvPr>
            <p:ph idx="1"/>
          </p:nvPr>
        </p:nvSpPr>
        <p:spPr/>
        <p:txBody>
          <a:bodyPr>
            <a:normAutofit lnSpcReduction="10000"/>
          </a:bodyPr>
          <a:lstStyle/>
          <a:p>
            <a:r>
              <a:rPr lang="en-GB" dirty="0"/>
              <a:t>The decision was made to withdraw trainees from face-to-face teaching on the 5</a:t>
            </a:r>
            <a:r>
              <a:rPr lang="en-GB" baseline="30000" dirty="0"/>
              <a:t>th</a:t>
            </a:r>
            <a:r>
              <a:rPr lang="en-GB" dirty="0"/>
              <a:t> January.</a:t>
            </a:r>
          </a:p>
          <a:p>
            <a:r>
              <a:rPr lang="en-GB" dirty="0"/>
              <a:t>Infection rate in Bromley was above 1150 cases per 100k</a:t>
            </a:r>
          </a:p>
          <a:p>
            <a:r>
              <a:rPr lang="en-GB" dirty="0"/>
              <a:t>Over Christmas several of our trainees had been ill themselves with </a:t>
            </a:r>
            <a:r>
              <a:rPr lang="en-GB" dirty="0" err="1"/>
              <a:t>Covid</a:t>
            </a:r>
            <a:r>
              <a:rPr lang="en-GB" dirty="0"/>
              <a:t> and a number had suffered bereavements due to </a:t>
            </a:r>
            <a:r>
              <a:rPr lang="en-GB" dirty="0" err="1"/>
              <a:t>Covid</a:t>
            </a:r>
            <a:r>
              <a:rPr lang="en-GB" dirty="0"/>
              <a:t>.</a:t>
            </a:r>
          </a:p>
          <a:p>
            <a:r>
              <a:rPr lang="en-GB" dirty="0"/>
              <a:t>Switch to remote teaching within schools and trainees supported with examples of best practice and supplementary resources.</a:t>
            </a:r>
          </a:p>
          <a:p>
            <a:r>
              <a:rPr lang="en-GB" dirty="0"/>
              <a:t>Plan for staged return to placement schools for the 8</a:t>
            </a:r>
            <a:r>
              <a:rPr lang="en-GB" baseline="30000" dirty="0"/>
              <a:t>th</a:t>
            </a:r>
            <a:r>
              <a:rPr lang="en-GB" dirty="0"/>
              <a:t> February</a:t>
            </a:r>
          </a:p>
        </p:txBody>
      </p:sp>
    </p:spTree>
    <p:extLst>
      <p:ext uri="{BB962C8B-B14F-4D97-AF65-F5344CB8AC3E}">
        <p14:creationId xmlns:p14="http://schemas.microsoft.com/office/powerpoint/2010/main" val="3368077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5C043-20BB-4BEE-80A5-135CE6AA6813}"/>
              </a:ext>
            </a:extLst>
          </p:cNvPr>
          <p:cNvSpPr>
            <a:spLocks noGrp="1"/>
          </p:cNvSpPr>
          <p:nvPr>
            <p:ph type="title"/>
          </p:nvPr>
        </p:nvSpPr>
        <p:spPr/>
        <p:txBody>
          <a:bodyPr/>
          <a:lstStyle/>
          <a:p>
            <a:r>
              <a:rPr lang="en-GB" dirty="0"/>
              <a:t>Impacts of lockdowns on trainee experience</a:t>
            </a:r>
          </a:p>
        </p:txBody>
      </p:sp>
      <p:sp>
        <p:nvSpPr>
          <p:cNvPr id="3" name="Content Placeholder 2">
            <a:extLst>
              <a:ext uri="{FF2B5EF4-FFF2-40B4-BE49-F238E27FC236}">
                <a16:creationId xmlns:a16="http://schemas.microsoft.com/office/drawing/2014/main" id="{F6666ED1-CA28-4A10-A6AB-9DDC235DECBA}"/>
              </a:ext>
            </a:extLst>
          </p:cNvPr>
          <p:cNvSpPr>
            <a:spLocks noGrp="1"/>
          </p:cNvSpPr>
          <p:nvPr>
            <p:ph idx="1"/>
          </p:nvPr>
        </p:nvSpPr>
        <p:spPr/>
        <p:txBody>
          <a:bodyPr>
            <a:normAutofit fontScale="92500"/>
          </a:bodyPr>
          <a:lstStyle/>
          <a:p>
            <a:r>
              <a:rPr lang="en-GB" dirty="0"/>
              <a:t>Significant differences between primary and secondary trainees in terms of their experience of remote education.</a:t>
            </a:r>
          </a:p>
          <a:p>
            <a:r>
              <a:rPr lang="en-GB" dirty="0"/>
              <a:t>In early January 2/3 of secondary trainees had already been involved with the delivery of remote synchronous (live) teaching.  The rest had at least observed it and been involved with preparing asynchronous (recorded or preprepared) teaching.</a:t>
            </a:r>
          </a:p>
          <a:p>
            <a:r>
              <a:rPr lang="en-GB" dirty="0"/>
              <a:t>Within Primary only 1/3 of primary trainees had been involved with the delivery of live teaching in some format.  The limiting factors are access to devices, IT infrastructure in schools, skill sets of staff, screen time for young children, attention pan when using devices as well as how to provide a rich social learning environment when they are at home.</a:t>
            </a:r>
          </a:p>
        </p:txBody>
      </p:sp>
    </p:spTree>
    <p:extLst>
      <p:ext uri="{BB962C8B-B14F-4D97-AF65-F5344CB8AC3E}">
        <p14:creationId xmlns:p14="http://schemas.microsoft.com/office/powerpoint/2010/main" val="3953534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78551-1809-47AD-BA8F-0F366D270D22}"/>
              </a:ext>
            </a:extLst>
          </p:cNvPr>
          <p:cNvSpPr>
            <a:spLocks noGrp="1"/>
          </p:cNvSpPr>
          <p:nvPr>
            <p:ph type="title"/>
          </p:nvPr>
        </p:nvSpPr>
        <p:spPr/>
        <p:txBody>
          <a:bodyPr/>
          <a:lstStyle/>
          <a:p>
            <a:r>
              <a:rPr lang="en-GB" dirty="0"/>
              <a:t>Challenges for this cohort</a:t>
            </a:r>
          </a:p>
        </p:txBody>
      </p:sp>
      <p:sp>
        <p:nvSpPr>
          <p:cNvPr id="3" name="Content Placeholder 2">
            <a:extLst>
              <a:ext uri="{FF2B5EF4-FFF2-40B4-BE49-F238E27FC236}">
                <a16:creationId xmlns:a16="http://schemas.microsoft.com/office/drawing/2014/main" id="{1422B998-C87B-4DDA-8F4D-D7F98A916765}"/>
              </a:ext>
            </a:extLst>
          </p:cNvPr>
          <p:cNvSpPr>
            <a:spLocks noGrp="1"/>
          </p:cNvSpPr>
          <p:nvPr>
            <p:ph idx="1"/>
          </p:nvPr>
        </p:nvSpPr>
        <p:spPr/>
        <p:txBody>
          <a:bodyPr/>
          <a:lstStyle/>
          <a:p>
            <a:r>
              <a:rPr lang="en-GB" dirty="0"/>
              <a:t>How to reintegrate children back into face-to-face teaching again?</a:t>
            </a:r>
          </a:p>
          <a:p>
            <a:r>
              <a:rPr lang="en-GB" dirty="0"/>
              <a:t>How to overcome and bridge the widening educational gap within classes?</a:t>
            </a:r>
          </a:p>
          <a:p>
            <a:r>
              <a:rPr lang="en-GB" dirty="0"/>
              <a:t>How do we as a society deal with digital poverty?</a:t>
            </a:r>
          </a:p>
          <a:p>
            <a:r>
              <a:rPr lang="en-GB" dirty="0"/>
              <a:t>How do we provide meaningful use of assessment to inform planning and teaching when the engagement with remote teaching is so variable?</a:t>
            </a:r>
          </a:p>
        </p:txBody>
      </p:sp>
    </p:spTree>
    <p:extLst>
      <p:ext uri="{BB962C8B-B14F-4D97-AF65-F5344CB8AC3E}">
        <p14:creationId xmlns:p14="http://schemas.microsoft.com/office/powerpoint/2010/main" val="622820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370C-CBE7-447B-A10A-08201F42CDFB}"/>
              </a:ext>
            </a:extLst>
          </p:cNvPr>
          <p:cNvSpPr>
            <a:spLocks noGrp="1"/>
          </p:cNvSpPr>
          <p:nvPr>
            <p:ph type="title"/>
          </p:nvPr>
        </p:nvSpPr>
        <p:spPr/>
        <p:txBody>
          <a:bodyPr/>
          <a:lstStyle/>
          <a:p>
            <a:r>
              <a:rPr lang="en-GB" dirty="0"/>
              <a:t>Their reflections</a:t>
            </a:r>
          </a:p>
        </p:txBody>
      </p:sp>
      <p:sp>
        <p:nvSpPr>
          <p:cNvPr id="3" name="Content Placeholder 2">
            <a:extLst>
              <a:ext uri="{FF2B5EF4-FFF2-40B4-BE49-F238E27FC236}">
                <a16:creationId xmlns:a16="http://schemas.microsoft.com/office/drawing/2014/main" id="{8D2BDA7D-750D-4681-AFD1-69D754DA3A49}"/>
              </a:ext>
            </a:extLst>
          </p:cNvPr>
          <p:cNvSpPr>
            <a:spLocks noGrp="1"/>
          </p:cNvSpPr>
          <p:nvPr>
            <p:ph idx="1"/>
          </p:nvPr>
        </p:nvSpPr>
        <p:spPr/>
        <p:txBody>
          <a:bodyPr/>
          <a:lstStyle/>
          <a:p>
            <a:r>
              <a:rPr lang="en-GB" dirty="0"/>
              <a:t>Periods of remote teaching are likely to become the new normal for teachers</a:t>
            </a:r>
          </a:p>
          <a:p>
            <a:r>
              <a:rPr lang="en-GB" dirty="0"/>
              <a:t>How can we undertake meaningful formative assessment to inform our teaching when the engagement is so variable for so many reasons?</a:t>
            </a:r>
          </a:p>
          <a:p>
            <a:r>
              <a:rPr lang="en-GB" dirty="0"/>
              <a:t>The impact of repeated lockdowns on those year groups not yet taking public examinations?</a:t>
            </a:r>
          </a:p>
        </p:txBody>
      </p:sp>
    </p:spTree>
    <p:extLst>
      <p:ext uri="{BB962C8B-B14F-4D97-AF65-F5344CB8AC3E}">
        <p14:creationId xmlns:p14="http://schemas.microsoft.com/office/powerpoint/2010/main" val="1714013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611DB-9907-471D-9C87-D913D384A373}"/>
              </a:ext>
            </a:extLst>
          </p:cNvPr>
          <p:cNvSpPr>
            <a:spLocks noGrp="1"/>
          </p:cNvSpPr>
          <p:nvPr>
            <p:ph type="title"/>
          </p:nvPr>
        </p:nvSpPr>
        <p:spPr/>
        <p:txBody>
          <a:bodyPr/>
          <a:lstStyle/>
          <a:p>
            <a:r>
              <a:rPr lang="en-GB" dirty="0"/>
              <a:t>Recruitment for September 2021</a:t>
            </a:r>
          </a:p>
        </p:txBody>
      </p:sp>
      <p:sp>
        <p:nvSpPr>
          <p:cNvPr id="3" name="Content Placeholder 2">
            <a:extLst>
              <a:ext uri="{FF2B5EF4-FFF2-40B4-BE49-F238E27FC236}">
                <a16:creationId xmlns:a16="http://schemas.microsoft.com/office/drawing/2014/main" id="{964132D1-67F1-4886-8977-6D80C9B385B9}"/>
              </a:ext>
            </a:extLst>
          </p:cNvPr>
          <p:cNvSpPr>
            <a:spLocks noGrp="1"/>
          </p:cNvSpPr>
          <p:nvPr>
            <p:ph idx="1"/>
          </p:nvPr>
        </p:nvSpPr>
        <p:spPr/>
        <p:txBody>
          <a:bodyPr>
            <a:normAutofit fontScale="92500" lnSpcReduction="10000"/>
          </a:bodyPr>
          <a:lstStyle/>
          <a:p>
            <a:r>
              <a:rPr lang="en-GB" dirty="0"/>
              <a:t>Slightly ahead of where we were this time last year in terms of numbers.</a:t>
            </a:r>
          </a:p>
          <a:p>
            <a:r>
              <a:rPr lang="en-GB" dirty="0"/>
              <a:t>The impact of reducing and removing bursaries has been devastating for the majority of subjects in terms of affordability to train to teach.</a:t>
            </a:r>
          </a:p>
          <a:p>
            <a:r>
              <a:rPr lang="en-GB" dirty="0"/>
              <a:t>The removal of the salary contributions from the School Direct Salaried scheme, particularly for Primary has been devastating to the affordability of this route to schools.  The consequential reduction in numbers will put in jeopardy the sustainability of some SCITTs and University ITE departments.</a:t>
            </a:r>
          </a:p>
          <a:p>
            <a:r>
              <a:rPr lang="en-GB" dirty="0"/>
              <a:t>Training to be a teacher in non-STEM subjects has now become dependent on family financial means and deepening personal debt.</a:t>
            </a:r>
          </a:p>
        </p:txBody>
      </p:sp>
    </p:spTree>
    <p:extLst>
      <p:ext uri="{BB962C8B-B14F-4D97-AF65-F5344CB8AC3E}">
        <p14:creationId xmlns:p14="http://schemas.microsoft.com/office/powerpoint/2010/main" val="2286033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12889-895B-401F-AF9A-A19E2F0FE1BB}"/>
              </a:ext>
            </a:extLst>
          </p:cNvPr>
          <p:cNvSpPr>
            <a:spLocks noGrp="1"/>
          </p:cNvSpPr>
          <p:nvPr>
            <p:ph type="title"/>
          </p:nvPr>
        </p:nvSpPr>
        <p:spPr/>
        <p:txBody>
          <a:bodyPr/>
          <a:lstStyle/>
          <a:p>
            <a:r>
              <a:rPr lang="en-GB" dirty="0"/>
              <a:t>In conclusion</a:t>
            </a:r>
          </a:p>
        </p:txBody>
      </p:sp>
      <p:sp>
        <p:nvSpPr>
          <p:cNvPr id="3" name="Content Placeholder 2">
            <a:extLst>
              <a:ext uri="{FF2B5EF4-FFF2-40B4-BE49-F238E27FC236}">
                <a16:creationId xmlns:a16="http://schemas.microsoft.com/office/drawing/2014/main" id="{9635B758-115C-42CA-B880-2AB00AF6EF43}"/>
              </a:ext>
            </a:extLst>
          </p:cNvPr>
          <p:cNvSpPr>
            <a:spLocks noGrp="1"/>
          </p:cNvSpPr>
          <p:nvPr>
            <p:ph idx="1"/>
          </p:nvPr>
        </p:nvSpPr>
        <p:spPr/>
        <p:txBody>
          <a:bodyPr/>
          <a:lstStyle/>
          <a:p>
            <a:r>
              <a:rPr lang="en-GB" dirty="0"/>
              <a:t>The cohorts of trainees impacted by </a:t>
            </a:r>
            <a:r>
              <a:rPr lang="en-GB" dirty="0" err="1"/>
              <a:t>Covid</a:t>
            </a:r>
            <a:r>
              <a:rPr lang="en-GB" dirty="0"/>
              <a:t> have had to become very resilient, very quickly.</a:t>
            </a:r>
          </a:p>
          <a:p>
            <a:r>
              <a:rPr lang="en-GB" dirty="0"/>
              <a:t>They see the unintentional turbulence caused by disruption to training and schools as something that will make them more adaptable teachers in the future.</a:t>
            </a:r>
          </a:p>
          <a:p>
            <a:endParaRPr lang="en-GB" dirty="0"/>
          </a:p>
        </p:txBody>
      </p:sp>
    </p:spTree>
    <p:extLst>
      <p:ext uri="{BB962C8B-B14F-4D97-AF65-F5344CB8AC3E}">
        <p14:creationId xmlns:p14="http://schemas.microsoft.com/office/powerpoint/2010/main" val="4090876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44C31-7B54-4654-A463-3FD39F643BD4}"/>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School Centred Initial Teacher Training</a:t>
            </a:r>
          </a:p>
        </p:txBody>
      </p:sp>
      <p:sp>
        <p:nvSpPr>
          <p:cNvPr id="3" name="Content Placeholder 2">
            <a:extLst>
              <a:ext uri="{FF2B5EF4-FFF2-40B4-BE49-F238E27FC236}">
                <a16:creationId xmlns:a16="http://schemas.microsoft.com/office/drawing/2014/main" id="{D89448F4-065F-4EFF-B333-4D660EF2F388}"/>
              </a:ext>
            </a:extLst>
          </p:cNvPr>
          <p:cNvSpPr>
            <a:spLocks noGrp="1"/>
          </p:cNvSpPr>
          <p:nvPr>
            <p:ph idx="1"/>
          </p:nvPr>
        </p:nvSpPr>
        <p:spPr/>
        <p:txBody>
          <a:bodyPr>
            <a:normAutofit fontScale="85000" lnSpcReduction="10000"/>
          </a:bodyPr>
          <a:lstStyle/>
          <a:p>
            <a:pPr>
              <a:buFont typeface="Wingdings" panose="05000000000000000000" pitchFamily="2" charset="2"/>
              <a:buChar char="Ø"/>
            </a:pPr>
            <a:r>
              <a:rPr lang="en-GB" b="0" i="0" dirty="0">
                <a:solidFill>
                  <a:srgbClr val="333333"/>
                </a:solidFill>
                <a:effectLst/>
                <a:latin typeface="Calibri" panose="020F0502020204030204" pitchFamily="34" charset="0"/>
                <a:cs typeface="Calibri" panose="020F0502020204030204" pitchFamily="34" charset="0"/>
              </a:rPr>
              <a:t>School-centred initial teacher training (SCITT) programmes are run by schools or groups of schools. Many schools work in close partnerships with universities, enabling trainee teachers to gain a PGCE alongside working towards Qualified Teacher Status (QTS).</a:t>
            </a:r>
          </a:p>
          <a:p>
            <a:pPr>
              <a:buFont typeface="Wingdings" panose="05000000000000000000" pitchFamily="2" charset="2"/>
              <a:buChar char="Ø"/>
            </a:pPr>
            <a:r>
              <a:rPr lang="en-GB" dirty="0">
                <a:solidFill>
                  <a:srgbClr val="333333"/>
                </a:solidFill>
                <a:latin typeface="Calibri" panose="020F0502020204030204" pitchFamily="34" charset="0"/>
                <a:cs typeface="Calibri" panose="020F0502020204030204" pitchFamily="34" charset="0"/>
              </a:rPr>
              <a:t>Bromley Schools’ Collegiate is the original SCITT and it was founded in Bromley in 1993 after discussions with the Department for Education in the preceding two years.</a:t>
            </a:r>
          </a:p>
          <a:p>
            <a:pPr>
              <a:buFont typeface="Wingdings" panose="05000000000000000000" pitchFamily="2" charset="2"/>
              <a:buChar char="Ø"/>
            </a:pPr>
            <a:r>
              <a:rPr lang="en-GB" b="0" i="0" dirty="0">
                <a:solidFill>
                  <a:srgbClr val="333333"/>
                </a:solidFill>
                <a:effectLst/>
                <a:latin typeface="Calibri" panose="020F0502020204030204" pitchFamily="34" charset="0"/>
                <a:cs typeface="Calibri" panose="020F0502020204030204" pitchFamily="34" charset="0"/>
              </a:rPr>
              <a:t>The training programme is delivered by experienced teachers, supplemented by experts from the third sector and experts drawn from the world of education</a:t>
            </a:r>
          </a:p>
          <a:p>
            <a:pPr>
              <a:buFont typeface="Wingdings" panose="05000000000000000000" pitchFamily="2" charset="2"/>
              <a:buChar char="Ø"/>
            </a:pPr>
            <a:r>
              <a:rPr lang="en-GB" dirty="0">
                <a:solidFill>
                  <a:srgbClr val="333333"/>
                </a:solidFill>
                <a:latin typeface="Calibri" panose="020F0502020204030204" pitchFamily="34" charset="0"/>
                <a:cs typeface="Calibri" panose="020F0502020204030204" pitchFamily="34" charset="0"/>
              </a:rPr>
              <a:t>They offer tuition fee programmes and salaried programmes</a:t>
            </a:r>
          </a:p>
          <a:p>
            <a:pPr>
              <a:buFont typeface="Wingdings" panose="05000000000000000000" pitchFamily="2" charset="2"/>
              <a:buChar char="Ø"/>
            </a:pPr>
            <a:r>
              <a:rPr lang="en-GB" b="0" i="0" dirty="0">
                <a:solidFill>
                  <a:srgbClr val="333333"/>
                </a:solidFill>
                <a:effectLst/>
                <a:latin typeface="Calibri" panose="020F0502020204030204" pitchFamily="34" charset="0"/>
                <a:cs typeface="Calibri" panose="020F0502020204030204" pitchFamily="34" charset="0"/>
              </a:rPr>
              <a:t>Some have recently become involved with delivering the Post-graduate Teaching Apprenticeship (very small numbers of candidates)</a:t>
            </a:r>
          </a:p>
          <a:p>
            <a:endParaRPr lang="en-GB" dirty="0"/>
          </a:p>
        </p:txBody>
      </p:sp>
    </p:spTree>
    <p:extLst>
      <p:ext uri="{BB962C8B-B14F-4D97-AF65-F5344CB8AC3E}">
        <p14:creationId xmlns:p14="http://schemas.microsoft.com/office/powerpoint/2010/main" val="2520524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4FC18-E61D-41E3-8562-58ACADCADEC5}"/>
              </a:ext>
            </a:extLst>
          </p:cNvPr>
          <p:cNvSpPr>
            <a:spLocks noGrp="1"/>
          </p:cNvSpPr>
          <p:nvPr>
            <p:ph type="title"/>
          </p:nvPr>
        </p:nvSpPr>
        <p:spPr/>
        <p:txBody>
          <a:bodyPr/>
          <a:lstStyle/>
          <a:p>
            <a:r>
              <a:rPr lang="en-GB" dirty="0"/>
              <a:t>How are SCITTs structured?</a:t>
            </a:r>
          </a:p>
        </p:txBody>
      </p:sp>
      <p:sp>
        <p:nvSpPr>
          <p:cNvPr id="3" name="Content Placeholder 2">
            <a:extLst>
              <a:ext uri="{FF2B5EF4-FFF2-40B4-BE49-F238E27FC236}">
                <a16:creationId xmlns:a16="http://schemas.microsoft.com/office/drawing/2014/main" id="{EC943725-7F35-4B8C-B1CA-91AF6DE60B70}"/>
              </a:ext>
            </a:extLst>
          </p:cNvPr>
          <p:cNvSpPr>
            <a:spLocks noGrp="1"/>
          </p:cNvSpPr>
          <p:nvPr>
            <p:ph idx="1"/>
          </p:nvPr>
        </p:nvSpPr>
        <p:spPr/>
        <p:txBody>
          <a:bodyPr>
            <a:normAutofit fontScale="92500" lnSpcReduction="10000"/>
          </a:bodyPr>
          <a:lstStyle/>
          <a:p>
            <a:pPr>
              <a:buFont typeface="Wingdings" panose="05000000000000000000" pitchFamily="2" charset="2"/>
              <a:buChar char="Ø"/>
            </a:pPr>
            <a:r>
              <a:rPr lang="en-GB" dirty="0">
                <a:latin typeface="Calibri" panose="020F0502020204030204" pitchFamily="34" charset="0"/>
                <a:cs typeface="Calibri" panose="020F0502020204030204" pitchFamily="34" charset="0"/>
              </a:rPr>
              <a:t>Single legal entity provides the direct accountability to the DfE</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All SCITTs have a partnership or strategic board usually comprised of Head Teachers and MAT CEOs</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This strategic board becomes the “governors” of the organisation and enable the mobilisation of resources and support from each school /MAT on the board to support the operations of </a:t>
            </a:r>
            <a:r>
              <a:rPr lang="en-GB">
                <a:latin typeface="Calibri" panose="020F0502020204030204" pitchFamily="34" charset="0"/>
                <a:cs typeface="Calibri" panose="020F0502020204030204" pitchFamily="34" charset="0"/>
              </a:rPr>
              <a:t>the SCITT.</a:t>
            </a:r>
            <a:endParaRPr lang="en-GB"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Operational matters are usually delegated to a SCITT Director or Training Director</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Within each partnership school there is a principle point of contact who oversees the in-school elements of training, QA and looks after the trainee welfare.</a:t>
            </a:r>
          </a:p>
        </p:txBody>
      </p:sp>
    </p:spTree>
    <p:extLst>
      <p:ext uri="{BB962C8B-B14F-4D97-AF65-F5344CB8AC3E}">
        <p14:creationId xmlns:p14="http://schemas.microsoft.com/office/powerpoint/2010/main" val="3644205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BBF0E-508F-4F8A-AD6E-B4B0ED4927C6}"/>
              </a:ext>
            </a:extLst>
          </p:cNvPr>
          <p:cNvSpPr>
            <a:spLocks noGrp="1"/>
          </p:cNvSpPr>
          <p:nvPr>
            <p:ph type="title"/>
          </p:nvPr>
        </p:nvSpPr>
        <p:spPr/>
        <p:txBody>
          <a:bodyPr/>
          <a:lstStyle/>
          <a:p>
            <a:r>
              <a:rPr lang="en-GB" dirty="0"/>
              <a:t>Links with strategic board schools</a:t>
            </a:r>
          </a:p>
        </p:txBody>
      </p:sp>
      <p:sp>
        <p:nvSpPr>
          <p:cNvPr id="3" name="Content Placeholder 2">
            <a:extLst>
              <a:ext uri="{FF2B5EF4-FFF2-40B4-BE49-F238E27FC236}">
                <a16:creationId xmlns:a16="http://schemas.microsoft.com/office/drawing/2014/main" id="{A93E41F0-5D8B-4469-B940-74C2280A287E}"/>
              </a:ext>
            </a:extLst>
          </p:cNvPr>
          <p:cNvSpPr>
            <a:spLocks noGrp="1"/>
          </p:cNvSpPr>
          <p:nvPr>
            <p:ph idx="1"/>
          </p:nvPr>
        </p:nvSpPr>
        <p:spPr/>
        <p:txBody>
          <a:bodyPr/>
          <a:lstStyle/>
          <a:p>
            <a:r>
              <a:rPr lang="en-GB" dirty="0">
                <a:latin typeface="Calibri" panose="020F0502020204030204" pitchFamily="34" charset="0"/>
                <a:cs typeface="Calibri" panose="020F0502020204030204" pitchFamily="34" charset="0"/>
              </a:rPr>
              <a:t>Each partnership school signs a partnership agreement with the single legal entity explaining the governance arrangements, financial liabilities, decision making processes and practicalities of operating as a joint organisation.</a:t>
            </a:r>
          </a:p>
          <a:p>
            <a:r>
              <a:rPr lang="en-GB" dirty="0">
                <a:latin typeface="Calibri" panose="020F0502020204030204" pitchFamily="34" charset="0"/>
                <a:cs typeface="Calibri" panose="020F0502020204030204" pitchFamily="34" charset="0"/>
              </a:rPr>
              <a:t>This allows groups of schools to cooperate in training and developing new teachers across different MAT groupings and fosters broader partnerships.</a:t>
            </a:r>
          </a:p>
          <a:p>
            <a:r>
              <a:rPr lang="en-GB" dirty="0">
                <a:latin typeface="Calibri" panose="020F0502020204030204" pitchFamily="34" charset="0"/>
                <a:cs typeface="Calibri" panose="020F0502020204030204" pitchFamily="34" charset="0"/>
              </a:rPr>
              <a:t>Must have agreement of the Governors/Trustees as it opens up a line of accountability and liability for the school.  They need to share the vision for partnership working with schools outside of their own.</a:t>
            </a:r>
          </a:p>
        </p:txBody>
      </p:sp>
    </p:spTree>
    <p:extLst>
      <p:ext uri="{BB962C8B-B14F-4D97-AF65-F5344CB8AC3E}">
        <p14:creationId xmlns:p14="http://schemas.microsoft.com/office/powerpoint/2010/main" val="3514365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EB6C9-8921-4782-9772-6DABBB5B34EC}"/>
              </a:ext>
            </a:extLst>
          </p:cNvPr>
          <p:cNvSpPr>
            <a:spLocks noGrp="1"/>
          </p:cNvSpPr>
          <p:nvPr>
            <p:ph type="title"/>
          </p:nvPr>
        </p:nvSpPr>
        <p:spPr/>
        <p:txBody>
          <a:bodyPr/>
          <a:lstStyle/>
          <a:p>
            <a:r>
              <a:rPr lang="en-GB" dirty="0"/>
              <a:t>Governor support</a:t>
            </a:r>
          </a:p>
        </p:txBody>
      </p:sp>
      <p:sp>
        <p:nvSpPr>
          <p:cNvPr id="3" name="Content Placeholder 2">
            <a:extLst>
              <a:ext uri="{FF2B5EF4-FFF2-40B4-BE49-F238E27FC236}">
                <a16:creationId xmlns:a16="http://schemas.microsoft.com/office/drawing/2014/main" id="{32F4E0BB-49E5-4D16-9A3C-1D00FBEFF195}"/>
              </a:ext>
            </a:extLst>
          </p:cNvPr>
          <p:cNvSpPr>
            <a:spLocks noGrp="1"/>
          </p:cNvSpPr>
          <p:nvPr>
            <p:ph idx="1"/>
          </p:nvPr>
        </p:nvSpPr>
        <p:spPr/>
        <p:txBody>
          <a:bodyPr/>
          <a:lstStyle/>
          <a:p>
            <a:r>
              <a:rPr lang="en-GB" dirty="0"/>
              <a:t>Within each Board member school, the Governors sign off the partnership agreement and accept the liabilities each year.</a:t>
            </a:r>
          </a:p>
          <a:p>
            <a:r>
              <a:rPr lang="en-GB" dirty="0"/>
              <a:t>Continuing investment by the Governors in the partnership and Board membership is crucial to the success of the Collegiate.</a:t>
            </a:r>
          </a:p>
          <a:p>
            <a:r>
              <a:rPr lang="en-GB" dirty="0"/>
              <a:t>The benefits to the individual schools are clearly communicated to the Governors by the Head Teacher.</a:t>
            </a:r>
          </a:p>
        </p:txBody>
      </p:sp>
    </p:spTree>
    <p:extLst>
      <p:ext uri="{BB962C8B-B14F-4D97-AF65-F5344CB8AC3E}">
        <p14:creationId xmlns:p14="http://schemas.microsoft.com/office/powerpoint/2010/main" val="989993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1730D-3E45-48A1-9ACA-03F9E6D7DE29}"/>
              </a:ext>
            </a:extLst>
          </p:cNvPr>
          <p:cNvSpPr>
            <a:spLocks noGrp="1"/>
          </p:cNvSpPr>
          <p:nvPr>
            <p:ph type="title"/>
          </p:nvPr>
        </p:nvSpPr>
        <p:spPr/>
        <p:txBody>
          <a:bodyPr/>
          <a:lstStyle/>
          <a:p>
            <a:r>
              <a:rPr lang="en-GB" dirty="0"/>
              <a:t>The immediate challenge of Covid-19 to ITT</a:t>
            </a:r>
          </a:p>
        </p:txBody>
      </p:sp>
      <p:sp>
        <p:nvSpPr>
          <p:cNvPr id="3" name="Content Placeholder 2">
            <a:extLst>
              <a:ext uri="{FF2B5EF4-FFF2-40B4-BE49-F238E27FC236}">
                <a16:creationId xmlns:a16="http://schemas.microsoft.com/office/drawing/2014/main" id="{2858B6E8-9CC5-4F49-AFE6-7827F2578FDF}"/>
              </a:ext>
            </a:extLst>
          </p:cNvPr>
          <p:cNvSpPr>
            <a:spLocks noGrp="1"/>
          </p:cNvSpPr>
          <p:nvPr>
            <p:ph idx="1"/>
          </p:nvPr>
        </p:nvSpPr>
        <p:spPr/>
        <p:txBody>
          <a:bodyPr>
            <a:normAutofit lnSpcReduction="10000"/>
          </a:bodyPr>
          <a:lstStyle/>
          <a:p>
            <a:r>
              <a:rPr lang="en-GB" dirty="0">
                <a:latin typeface="Calibri" panose="020F0502020204030204" pitchFamily="34" charset="0"/>
                <a:cs typeface="Calibri" panose="020F0502020204030204" pitchFamily="34" charset="0"/>
              </a:rPr>
              <a:t>In March 2020 we were faced with several immediate implications of the closure of schools and the interruption of training placements.</a:t>
            </a:r>
          </a:p>
          <a:p>
            <a:pPr lvl="1"/>
            <a:r>
              <a:rPr lang="en-GB" dirty="0">
                <a:latin typeface="Calibri" panose="020F0502020204030204" pitchFamily="34" charset="0"/>
                <a:cs typeface="Calibri" panose="020F0502020204030204" pitchFamily="34" charset="0"/>
              </a:rPr>
              <a:t>Having to re-design the whole assessment and Quality Assurance process, then discussing this with External examiners and Management Board within 48 hours.</a:t>
            </a:r>
          </a:p>
          <a:p>
            <a:pPr lvl="1"/>
            <a:r>
              <a:rPr lang="en-GB" dirty="0">
                <a:latin typeface="Calibri" panose="020F0502020204030204" pitchFamily="34" charset="0"/>
                <a:cs typeface="Calibri" panose="020F0502020204030204" pitchFamily="34" charset="0"/>
              </a:rPr>
              <a:t>Working out the communications plan, informing key stakeholders, constructing new guidance materials, deciding on who the assessment team in the different phases would be, briefing them, and finalising the QA process.</a:t>
            </a:r>
          </a:p>
          <a:p>
            <a:pPr lvl="1"/>
            <a:r>
              <a:rPr lang="en-GB" dirty="0">
                <a:latin typeface="Calibri" panose="020F0502020204030204" pitchFamily="34" charset="0"/>
                <a:cs typeface="Calibri" panose="020F0502020204030204" pitchFamily="34" charset="0"/>
              </a:rPr>
              <a:t>Designing a training programme that could be delivered remotely while maintaining the high quality of training that was a hallmark of our approach to training.</a:t>
            </a:r>
          </a:p>
          <a:p>
            <a:pPr lvl="1"/>
            <a:r>
              <a:rPr lang="en-GB" dirty="0">
                <a:latin typeface="Calibri" panose="020F0502020204030204" pitchFamily="34" charset="0"/>
                <a:cs typeface="Calibri" panose="020F0502020204030204" pitchFamily="34" charset="0"/>
              </a:rPr>
              <a:t>Our 90 trainees were placed across 4 London boroughs and 4 towns in East Sussex</a:t>
            </a:r>
          </a:p>
          <a:p>
            <a:endParaRPr lang="en-GB" dirty="0"/>
          </a:p>
        </p:txBody>
      </p:sp>
    </p:spTree>
    <p:extLst>
      <p:ext uri="{BB962C8B-B14F-4D97-AF65-F5344CB8AC3E}">
        <p14:creationId xmlns:p14="http://schemas.microsoft.com/office/powerpoint/2010/main" val="3064518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6520-B718-4E48-A287-3AAB87D4761E}"/>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Immediate response</a:t>
            </a:r>
          </a:p>
        </p:txBody>
      </p:sp>
      <p:sp>
        <p:nvSpPr>
          <p:cNvPr id="3" name="Content Placeholder 2">
            <a:extLst>
              <a:ext uri="{FF2B5EF4-FFF2-40B4-BE49-F238E27FC236}">
                <a16:creationId xmlns:a16="http://schemas.microsoft.com/office/drawing/2014/main" id="{FF94641C-43DE-43D1-9A34-CF42B8ECEE42}"/>
              </a:ext>
            </a:extLst>
          </p:cNvPr>
          <p:cNvSpPr>
            <a:spLocks noGrp="1"/>
          </p:cNvSpPr>
          <p:nvPr>
            <p:ph idx="1"/>
          </p:nvPr>
        </p:nvSpPr>
        <p:spPr/>
        <p:txBody>
          <a:bodyPr/>
          <a:lstStyle/>
          <a:p>
            <a:pPr>
              <a:buFont typeface="Wingdings" panose="05000000000000000000" pitchFamily="2" charset="2"/>
              <a:buChar char="Ø"/>
            </a:pPr>
            <a:r>
              <a:rPr lang="en-GB" dirty="0">
                <a:latin typeface="Calibri" panose="020F0502020204030204" pitchFamily="34" charset="0"/>
                <a:cs typeface="Calibri" panose="020F0502020204030204" pitchFamily="34" charset="0"/>
              </a:rPr>
              <a:t>Crisis management model</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Communication was key to all stakeholders</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Balancing welfare needs and preparation for QTS then employment</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Forward planning for the next cohort in Sept 2020</a:t>
            </a:r>
          </a:p>
          <a:p>
            <a:pPr>
              <a:buFont typeface="Wingdings" panose="05000000000000000000" pitchFamily="2" charset="2"/>
              <a:buChar char="Ø"/>
            </a:pPr>
            <a:r>
              <a:rPr lang="en-GB" dirty="0">
                <a:latin typeface="Calibri" panose="020F0502020204030204" pitchFamily="34" charset="0"/>
                <a:cs typeface="Calibri" panose="020F0502020204030204" pitchFamily="34" charset="0"/>
              </a:rPr>
              <a:t>Ensuring that we had enough placements with spare capacity  for the next cohort</a:t>
            </a:r>
          </a:p>
        </p:txBody>
      </p:sp>
    </p:spTree>
    <p:extLst>
      <p:ext uri="{BB962C8B-B14F-4D97-AF65-F5344CB8AC3E}">
        <p14:creationId xmlns:p14="http://schemas.microsoft.com/office/powerpoint/2010/main" val="329768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77D65-59B3-486F-977B-677C19D57998}"/>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September 2020</a:t>
            </a:r>
          </a:p>
        </p:txBody>
      </p:sp>
      <p:sp>
        <p:nvSpPr>
          <p:cNvPr id="3" name="Content Placeholder 2">
            <a:extLst>
              <a:ext uri="{FF2B5EF4-FFF2-40B4-BE49-F238E27FC236}">
                <a16:creationId xmlns:a16="http://schemas.microsoft.com/office/drawing/2014/main" id="{55832C9A-A34D-4B62-BCCF-EA9456BC51E0}"/>
              </a:ext>
            </a:extLst>
          </p:cNvPr>
          <p:cNvSpPr>
            <a:spLocks noGrp="1"/>
          </p:cNvSpPr>
          <p:nvPr>
            <p:ph idx="1"/>
          </p:nvPr>
        </p:nvSpPr>
        <p:spPr/>
        <p:txBody>
          <a:bodyPr/>
          <a:lstStyle/>
          <a:p>
            <a:r>
              <a:rPr lang="en-GB" dirty="0">
                <a:latin typeface="Calibri" panose="020F0502020204030204" pitchFamily="34" charset="0"/>
                <a:cs typeface="Calibri" panose="020F0502020204030204" pitchFamily="34" charset="0"/>
              </a:rPr>
              <a:t>We decided to extend the initial induction period from 1 week to 3 weeks and use a blended delivery model with some face-to-face (in smaller groups)</a:t>
            </a:r>
          </a:p>
          <a:p>
            <a:r>
              <a:rPr lang="en-GB" dirty="0">
                <a:latin typeface="Calibri" panose="020F0502020204030204" pitchFamily="34" charset="0"/>
                <a:cs typeface="Calibri" panose="020F0502020204030204" pitchFamily="34" charset="0"/>
              </a:rPr>
              <a:t>All trainees into placements 5</a:t>
            </a:r>
            <a:r>
              <a:rPr lang="en-GB" baseline="30000" dirty="0">
                <a:latin typeface="Calibri" panose="020F0502020204030204" pitchFamily="34" charset="0"/>
                <a:cs typeface="Calibri" panose="020F0502020204030204" pitchFamily="34" charset="0"/>
              </a:rPr>
              <a:t>th</a:t>
            </a:r>
            <a:r>
              <a:rPr lang="en-GB" dirty="0">
                <a:latin typeface="Calibri" panose="020F0502020204030204" pitchFamily="34" charset="0"/>
                <a:cs typeface="Calibri" panose="020F0502020204030204" pitchFamily="34" charset="0"/>
              </a:rPr>
              <a:t> October</a:t>
            </a:r>
          </a:p>
          <a:p>
            <a:r>
              <a:rPr lang="en-GB" dirty="0">
                <a:latin typeface="Calibri" panose="020F0502020204030204" pitchFamily="34" charset="0"/>
                <a:cs typeface="Calibri" panose="020F0502020204030204" pitchFamily="34" charset="0"/>
              </a:rPr>
              <a:t>Trainees build up from observation and co-teaching to whole class teaching very quickly in our model.</a:t>
            </a:r>
          </a:p>
          <a:p>
            <a:r>
              <a:rPr lang="en-GB" dirty="0">
                <a:latin typeface="Calibri" panose="020F0502020204030204" pitchFamily="34" charset="0"/>
                <a:cs typeface="Calibri" panose="020F0502020204030204" pitchFamily="34" charset="0"/>
              </a:rPr>
              <a:t>It became clear that other providers (particularly HEIs) were struggling to place trainees.  We have a stable family of schools that we use every year and only recruited up to 90% of theoretical maximum capacity.  This meant that I could guarantee placements.</a:t>
            </a:r>
          </a:p>
        </p:txBody>
      </p:sp>
    </p:spTree>
    <p:extLst>
      <p:ext uri="{BB962C8B-B14F-4D97-AF65-F5344CB8AC3E}">
        <p14:creationId xmlns:p14="http://schemas.microsoft.com/office/powerpoint/2010/main" val="4188000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2E327-1911-48ED-A238-E1A831997DF9}"/>
              </a:ext>
            </a:extLst>
          </p:cNvPr>
          <p:cNvSpPr>
            <a:spLocks noGrp="1"/>
          </p:cNvSpPr>
          <p:nvPr>
            <p:ph type="title"/>
          </p:nvPr>
        </p:nvSpPr>
        <p:spPr/>
        <p:txBody>
          <a:bodyPr/>
          <a:lstStyle/>
          <a:p>
            <a:r>
              <a:rPr lang="en-GB" dirty="0"/>
              <a:t>November 2020</a:t>
            </a:r>
          </a:p>
        </p:txBody>
      </p:sp>
      <p:sp>
        <p:nvSpPr>
          <p:cNvPr id="3" name="Content Placeholder 2">
            <a:extLst>
              <a:ext uri="{FF2B5EF4-FFF2-40B4-BE49-F238E27FC236}">
                <a16:creationId xmlns:a16="http://schemas.microsoft.com/office/drawing/2014/main" id="{4A42A9EB-4929-415F-9D59-1DA2BB3F09F2}"/>
              </a:ext>
            </a:extLst>
          </p:cNvPr>
          <p:cNvSpPr>
            <a:spLocks noGrp="1"/>
          </p:cNvSpPr>
          <p:nvPr>
            <p:ph idx="1"/>
          </p:nvPr>
        </p:nvSpPr>
        <p:spPr/>
        <p:txBody>
          <a:bodyPr/>
          <a:lstStyle/>
          <a:p>
            <a:r>
              <a:rPr lang="en-GB" dirty="0"/>
              <a:t>Moved the weekly training sessions to online because of increasing infection rates in the community.</a:t>
            </a:r>
          </a:p>
          <a:p>
            <a:r>
              <a:rPr lang="en-GB" dirty="0"/>
              <a:t>Investing more time supporting welfare concerns and those trainees with their own </a:t>
            </a:r>
            <a:r>
              <a:rPr lang="en-GB" dirty="0" err="1"/>
              <a:t>Covid</a:t>
            </a:r>
            <a:r>
              <a:rPr lang="en-GB" dirty="0"/>
              <a:t> infections or those of immediate family.</a:t>
            </a:r>
          </a:p>
        </p:txBody>
      </p:sp>
    </p:spTree>
    <p:extLst>
      <p:ext uri="{BB962C8B-B14F-4D97-AF65-F5344CB8AC3E}">
        <p14:creationId xmlns:p14="http://schemas.microsoft.com/office/powerpoint/2010/main" val="87663027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31F006B4-A9E1-4F39-85C8-FB836F9193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95</TotalTime>
  <Words>1189</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Gill Sans MT</vt:lpstr>
      <vt:lpstr>Wingdings</vt:lpstr>
      <vt:lpstr>Gallery</vt:lpstr>
      <vt:lpstr>The impact of Covid-19 on Teacher Education</vt:lpstr>
      <vt:lpstr>School Centred Initial Teacher Training</vt:lpstr>
      <vt:lpstr>How are SCITTs structured?</vt:lpstr>
      <vt:lpstr>Links with strategic board schools</vt:lpstr>
      <vt:lpstr>Governor support</vt:lpstr>
      <vt:lpstr>The immediate challenge of Covid-19 to ITT</vt:lpstr>
      <vt:lpstr>Immediate response</vt:lpstr>
      <vt:lpstr>September 2020</vt:lpstr>
      <vt:lpstr>November 2020</vt:lpstr>
      <vt:lpstr>January 2021</vt:lpstr>
      <vt:lpstr>Impacts of lockdowns on trainee experience</vt:lpstr>
      <vt:lpstr>Challenges for this cohort</vt:lpstr>
      <vt:lpstr>Their reflections</vt:lpstr>
      <vt:lpstr>Recruitment for September 2021</vt:lpstr>
      <vt:lpstr>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Covid-19 on Teacher Education</dc:title>
  <dc:creator>Derek Boyle</dc:creator>
  <cp:lastModifiedBy>Lizana Oberholzer</cp:lastModifiedBy>
  <cp:revision>8</cp:revision>
  <dcterms:created xsi:type="dcterms:W3CDTF">2021-02-06T12:04:07Z</dcterms:created>
  <dcterms:modified xsi:type="dcterms:W3CDTF">2021-02-19T12:26:16Z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