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9" r:id="rId1"/>
  </p:sldMasterIdLst>
  <p:notesMasterIdLst>
    <p:notesMasterId r:id="rId10"/>
  </p:notes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  <p:sldId id="263" r:id="rId9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9F7E19-D81D-4B92-ACC2-DED546E569DB}" v="28" dt="2021-02-10T13:52:33.553"/>
    <p1510:client id="{2057A1F2-45F6-43B8-9710-D804D1750173}" v="117" dt="2021-02-01T15:50:36.575"/>
    <p1510:client id="{2EED1967-5819-4437-9667-C2591D45D9B5}" v="1147" dt="2021-02-03T14:56:27.443"/>
    <p1510:client id="{362B58FD-9B78-457D-9561-8C4408E80E54}" v="67" dt="2021-02-08T13:45:50.187"/>
    <p1510:client id="{3F63115D-9F10-4B8A-A7E9-1FA9987AED3C}" v="23" dt="2021-02-13T15:03:18.006"/>
    <p1510:client id="{767B61E3-3A01-45E4-8BEC-88C5C3D79D67}" v="175" dt="2021-01-31T16:59:57.796"/>
    <p1510:client id="{94A43A25-CA2B-427F-85AC-59E07F070E15}" v="399" dt="2021-02-07T19:17:54.846"/>
    <p1510:client id="{AD36B307-6AB3-495C-B454-8D662E220551}" v="77" dt="2021-02-08T17:31:20.091"/>
    <p1510:client id="{F67AB62A-C276-4BAE-88D0-C4FF6CE948C7}" v="544" dt="2021-02-13T13:59:44.0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F34413-5CB5-493A-A7EA-ED07305918BF}" type="datetimeFigureOut">
              <a:rPr lang="en-GB"/>
              <a:t>18/02/2021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0E22B9-0873-42DF-8177-0AF9D53B0F98}" type="slidenum">
              <a:rPr lang="en-GB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7580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The "D" often disappears in conversations and texts about SEND. Making sure it is always present, especially in SENDCo, is a reminder that disabilities always need to be taken into account.</a:t>
            </a:r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0E22B9-0873-42DF-8177-0AF9D53B0F98}" type="slidenum">
              <a:rPr lang="en-GB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6105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The need to have a governor or committee with a responsibility for SEND. This person, or group, needs to understand the SEND Code of Practice, and the relevant ramifications of the Equality Act 2010.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0E22B9-0873-42DF-8177-0AF9D53B0F98}" type="slidenum">
              <a:rPr lang="en-GB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6880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For information. The awareness of the existence of this document seems quite low, and it can be a useful starting point if needed. It is always useful to review provision in any case.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0E22B9-0873-42DF-8177-0AF9D53B0F98}" type="slidenum">
              <a:rPr lang="en-GB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187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A page from the Review.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0E22B9-0873-42DF-8177-0AF9D53B0F98}" type="slidenum">
              <a:rPr lang="en-GB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41728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Commentary about points relevant to Covid context and SEND provision. Gives overview which governors will need to be aware of.</a:t>
            </a:r>
          </a:p>
          <a:p>
            <a:r>
              <a:rPr lang="en-GB"/>
              <a:t>UNCRPD Art 24 = UN Convention on Rights of Persons with Disabilities Article 24 – right to education. UK is signatory.</a:t>
            </a:r>
            <a:endParaRPr lang="en-US"/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0E22B9-0873-42DF-8177-0AF9D53B0F98}" type="slidenum">
              <a:rPr lang="en-GB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7005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Not an exhaustive list and generally questions will be tailored to individual situations. Important that governors appreciate that school leaders, staff, pupils and parents are now exhausted and fed up.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0E22B9-0873-42DF-8177-0AF9D53B0F98}" type="slidenum">
              <a:rPr lang="en-GB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6198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Many types of non-measurable progress, should be individualised, meaningful, acknowledged, celebrated</a:t>
            </a:r>
            <a:endParaRPr lang="en-US" dirty="0">
              <a:cs typeface="Calibri"/>
            </a:endParaRPr>
          </a:p>
          <a:p>
            <a:r>
              <a:rPr lang="en-US">
                <a:cs typeface="Calibri"/>
              </a:rPr>
              <a:t>Concept of core needs essential for governors to grasp, esp for pupils with SEND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0E22B9-0873-42DF-8177-0AF9D53B0F98}" type="slidenum">
              <a:rPr lang="en-GB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9790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041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501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5904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649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994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3504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4934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0359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490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298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584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271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532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042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220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807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883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670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  <p:sldLayoutId id="2147483821" r:id="rId12"/>
    <p:sldLayoutId id="2147483822" r:id="rId13"/>
    <p:sldLayoutId id="2147483823" r:id="rId14"/>
    <p:sldLayoutId id="2147483824" r:id="rId15"/>
    <p:sldLayoutId id="2147483825" r:id="rId16"/>
    <p:sldLayoutId id="2147483826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endgov.co.uk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solidFill>
                  <a:srgbClr val="002060"/>
                </a:solidFill>
                <a:latin typeface="Arial"/>
                <a:cs typeface="Arial"/>
              </a:rPr>
              <a:t>SEND, Governance and Covid</a:t>
            </a:r>
            <a:endParaRPr lang="en-GB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8763" y="3996267"/>
            <a:ext cx="10047367" cy="1962965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/>
            <a:r>
              <a:rPr lang="en-GB" sz="3600" dirty="0">
                <a:cs typeface="Calibri"/>
              </a:rPr>
              <a:t>                 </a:t>
            </a:r>
            <a:r>
              <a:rPr lang="en-GB" sz="3300" dirty="0">
                <a:cs typeface="Calibri"/>
              </a:rPr>
              <a:t>            Key points about the intersection of these</a:t>
            </a:r>
            <a:endParaRPr lang="en-US" sz="3300" dirty="0"/>
          </a:p>
          <a:p>
            <a:endParaRPr lang="en-GB" sz="3600" dirty="0">
              <a:cs typeface="Calibri"/>
            </a:endParaRPr>
          </a:p>
          <a:p>
            <a:r>
              <a:rPr lang="en-GB" sz="3200" dirty="0">
                <a:cs typeface="Calibri"/>
              </a:rPr>
              <a:t>Max Fishel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A2607-B433-4795-A2E8-29DCEC2DA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/>
              <a:t>SEND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9FE1A4-66B1-4CFF-9B8C-2848A54B81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7200" b="1"/>
              <a:t>SEN</a:t>
            </a:r>
            <a:r>
              <a:rPr lang="en-US" sz="7200" b="1">
                <a:solidFill>
                  <a:srgbClr val="FF0000"/>
                </a:solidFill>
              </a:rPr>
              <a:t>D</a:t>
            </a:r>
            <a:r>
              <a:rPr lang="en-US" sz="7200" b="1"/>
              <a:t>Co</a:t>
            </a:r>
          </a:p>
        </p:txBody>
      </p:sp>
      <p:sp>
        <p:nvSpPr>
          <p:cNvPr id="5" name="Arrow: Left 4">
            <a:extLst>
              <a:ext uri="{FF2B5EF4-FFF2-40B4-BE49-F238E27FC236}">
                <a16:creationId xmlns:a16="http://schemas.microsoft.com/office/drawing/2014/main" id="{3EB002E9-4E3E-4B60-A153-2DE966D74F2A}"/>
              </a:ext>
            </a:extLst>
          </p:cNvPr>
          <p:cNvSpPr/>
          <p:nvPr/>
        </p:nvSpPr>
        <p:spPr>
          <a:xfrm rot="2940000">
            <a:off x="6938906" y="2518322"/>
            <a:ext cx="3505199" cy="1465384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673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EF407-DA75-4DBD-8746-AF90A1C33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dirty="0">
                <a:ea typeface="+mj-lt"/>
                <a:cs typeface="+mj-lt"/>
              </a:rPr>
              <a:t>The SEND Code states that governing boards should have a governor or trustee with specific oversight of the school’s arrangements for SEND. Some schools choose to appoint a committee to oversee SEND.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04CA6-2637-408B-8748-8F41DA78D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  <a:p>
            <a:pPr>
              <a:buClr>
                <a:srgbClr val="1287C3"/>
              </a:buClr>
            </a:pPr>
            <a:endParaRPr lang="en-GB" dirty="0"/>
          </a:p>
          <a:p>
            <a:pPr>
              <a:buClr>
                <a:srgbClr val="1287C3"/>
              </a:buClr>
            </a:pPr>
            <a:endParaRPr lang="en-GB" dirty="0"/>
          </a:p>
          <a:p>
            <a:pPr>
              <a:buClr>
                <a:srgbClr val="1287C3"/>
              </a:buClr>
            </a:pPr>
            <a:endParaRPr lang="en-GB" dirty="0"/>
          </a:p>
          <a:p>
            <a:pPr marL="0" indent="0">
              <a:buClr>
                <a:srgbClr val="1287C3"/>
              </a:buClr>
              <a:buNone/>
            </a:pPr>
            <a:r>
              <a:rPr lang="en-GB">
                <a:ea typeface="+mn-lt"/>
                <a:cs typeface="+mn-lt"/>
              </a:rPr>
              <a:t>NGA – SEND guidance © National Governance Association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0386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5840C-AD2D-41E7-BA97-4291C53E6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4650" y="52754"/>
            <a:ext cx="10018713" cy="1752599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/>
              <a:t>Governors can carry out an internal SEND audit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C428DE-6015-42E7-8824-5AA4694EEB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863" y="580291"/>
            <a:ext cx="10018713" cy="3124201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SEND Governance – SEND Governance Review Guide</a:t>
            </a:r>
            <a:endParaRPr lang="en-US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4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A3D12EE9-7821-4C56-8860-3A412A27DC8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9106" t="18561" r="19106"/>
          <a:stretch/>
        </p:blipFill>
        <p:spPr>
          <a:xfrm>
            <a:off x="3598986" y="2093889"/>
            <a:ext cx="5826380" cy="411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398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277BD-9BD0-4972-8ACC-E18711D12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5" descr="Text, table&#10;&#10;Description automatically generated">
            <a:extLst>
              <a:ext uri="{FF2B5EF4-FFF2-40B4-BE49-F238E27FC236}">
                <a16:creationId xmlns:a16="http://schemas.microsoft.com/office/drawing/2014/main" id="{04F7D64D-3F19-4C4D-AFD8-51BB30DED9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5497" y="1520"/>
            <a:ext cx="9085005" cy="6412508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ACCF7F4-14F3-4B4F-80A5-D8EDC54D40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304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304BE-5FC3-443F-BB4B-743C749AB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146538"/>
            <a:ext cx="10018713" cy="1201615"/>
          </a:xfrm>
        </p:spPr>
        <p:txBody>
          <a:bodyPr>
            <a:normAutofit fontScale="90000"/>
          </a:bodyPr>
          <a:lstStyle/>
          <a:p>
            <a:r>
              <a:rPr lang="en-GB"/>
              <a:t>Context of Covid- resilience of system already low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EAA6A9-6C64-4335-94DC-9AA95DE129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987061"/>
            <a:ext cx="10018713" cy="3804139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sz="2000" dirty="0"/>
              <a:t>Some CYP with SEND also receive therapeutic care in school, e.g., SALT, OT, school nurse</a:t>
            </a:r>
          </a:p>
          <a:p>
            <a:pPr>
              <a:buClr>
                <a:srgbClr val="1287C3"/>
              </a:buClr>
            </a:pPr>
            <a:r>
              <a:rPr lang="en-GB" sz="2000" dirty="0"/>
              <a:t>Some schools not allowing these practitioners in even though some CYP have returned</a:t>
            </a:r>
          </a:p>
          <a:p>
            <a:pPr>
              <a:buClr>
                <a:srgbClr val="1287C3"/>
              </a:buClr>
            </a:pPr>
            <a:r>
              <a:rPr lang="en-GB" sz="2000" dirty="0"/>
              <a:t>Issues around accessibility of online materials produced by schools</a:t>
            </a:r>
          </a:p>
          <a:p>
            <a:pPr>
              <a:buClr>
                <a:srgbClr val="1287C3"/>
              </a:buClr>
            </a:pPr>
            <a:r>
              <a:rPr lang="en-GB" sz="2000" dirty="0"/>
              <a:t>Coronavirus Act reduced right to access LA support for some with disabilities</a:t>
            </a:r>
          </a:p>
          <a:p>
            <a:pPr>
              <a:buClr>
                <a:srgbClr val="1287C3"/>
              </a:buClr>
            </a:pPr>
            <a:r>
              <a:rPr lang="en-GB" sz="2000" dirty="0"/>
              <a:t>High frequency of changes has high impact on some CYP, e.g., those with autism – need extra support in re-entering school</a:t>
            </a:r>
          </a:p>
          <a:p>
            <a:pPr>
              <a:buClr>
                <a:srgbClr val="1287C3"/>
              </a:buClr>
            </a:pPr>
            <a:r>
              <a:rPr lang="en-GB" sz="2000" dirty="0"/>
              <a:t>Staff need training on how to support CYP remotely</a:t>
            </a:r>
          </a:p>
          <a:p>
            <a:pPr>
              <a:buClr>
                <a:srgbClr val="1287C3"/>
              </a:buClr>
            </a:pPr>
            <a:r>
              <a:rPr lang="en-GB" sz="2000" dirty="0"/>
              <a:t>Has AT been supplied to CYP?</a:t>
            </a:r>
          </a:p>
          <a:p>
            <a:pPr>
              <a:buClr>
                <a:srgbClr val="1287C3"/>
              </a:buClr>
            </a:pPr>
            <a:r>
              <a:rPr lang="en-GB" sz="2000" dirty="0"/>
              <a:t>CYP may use equipment at school which can't use when school shut or they can't get in</a:t>
            </a:r>
          </a:p>
          <a:p>
            <a:pPr>
              <a:buClr>
                <a:srgbClr val="1287C3"/>
              </a:buClr>
            </a:pPr>
            <a:r>
              <a:rPr lang="en-GB" sz="2000" dirty="0"/>
              <a:t>UNCRPD Art 24</a:t>
            </a:r>
          </a:p>
          <a:p>
            <a:pPr>
              <a:buClr>
                <a:srgbClr val="1287C3"/>
              </a:buClr>
            </a:pPr>
            <a:r>
              <a:rPr lang="en-GB" sz="2000" dirty="0"/>
              <a:t>Currently no legal framework ensuring accessibility, provenance or quality of online learning offer</a:t>
            </a:r>
          </a:p>
          <a:p>
            <a:pPr>
              <a:buClr>
                <a:srgbClr val="1287C3"/>
              </a:buClr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9042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D878B-0323-4909-B19C-DF2711434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5696" y="-142325"/>
            <a:ext cx="10018713" cy="1752599"/>
          </a:xfrm>
        </p:spPr>
        <p:txBody>
          <a:bodyPr>
            <a:normAutofit/>
          </a:bodyPr>
          <a:lstStyle/>
          <a:p>
            <a:r>
              <a:rPr lang="en-GB" dirty="0"/>
              <a:t>Questions for governors of SEND to ask in the context of Covid-19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66026D-A332-4CE5-BC59-87094C9AF5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7756" y="2356154"/>
            <a:ext cx="10335236" cy="3768969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>
              <a:buNone/>
            </a:pPr>
            <a:r>
              <a:rPr lang="en-GB" dirty="0"/>
              <a:t>For pupils with SEND:</a:t>
            </a:r>
            <a:endParaRPr lang="en-US" dirty="0"/>
          </a:p>
          <a:p>
            <a:r>
              <a:rPr lang="en-GB" sz="2000" dirty="0"/>
              <a:t>How many (number and %) are actually attending? Consequences</a:t>
            </a:r>
            <a:r>
              <a:rPr lang="en-GB" sz="2000"/>
              <a:t> of this?</a:t>
            </a:r>
          </a:p>
          <a:p>
            <a:pPr>
              <a:buClr>
                <a:srgbClr val="1287C3"/>
              </a:buClr>
            </a:pPr>
            <a:r>
              <a:rPr lang="en-GB" sz="2000" dirty="0"/>
              <a:t>Contact between SENDCo and parents/pupils?</a:t>
            </a:r>
          </a:p>
          <a:p>
            <a:pPr>
              <a:buClr>
                <a:srgbClr val="1287C3"/>
              </a:buClr>
            </a:pPr>
            <a:r>
              <a:rPr lang="en-GB" sz="2000">
                <a:ea typeface="+mn-lt"/>
                <a:cs typeface="+mn-lt"/>
              </a:rPr>
              <a:t>Tell us how your remote learning offer is accessible and inclusive</a:t>
            </a:r>
            <a:endParaRPr lang="en-GB"/>
          </a:p>
          <a:p>
            <a:pPr>
              <a:buClr>
                <a:srgbClr val="1287C3"/>
              </a:buClr>
            </a:pPr>
            <a:r>
              <a:rPr lang="en-GB" sz="2000" dirty="0"/>
              <a:t>How is Covid</a:t>
            </a:r>
            <a:r>
              <a:rPr lang="en-GB" sz="2000"/>
              <a:t> affecting in-school provision?</a:t>
            </a:r>
          </a:p>
          <a:p>
            <a:pPr>
              <a:buClr>
                <a:srgbClr val="1287C3"/>
              </a:buClr>
            </a:pPr>
            <a:r>
              <a:rPr lang="en-GB" sz="2000" dirty="0"/>
              <a:t>How do you support the wellbeing of pupils?</a:t>
            </a:r>
          </a:p>
          <a:p>
            <a:pPr>
              <a:buClr>
                <a:srgbClr val="1287C3"/>
              </a:buClr>
            </a:pPr>
            <a:r>
              <a:rPr lang="en-GB" sz="2000" dirty="0"/>
              <a:t>What training </a:t>
            </a:r>
            <a:r>
              <a:rPr lang="en-GB" sz="2000" dirty="0">
                <a:ea typeface="+mn-lt"/>
                <a:cs typeface="+mn-lt"/>
              </a:rPr>
              <a:t>is in place</a:t>
            </a:r>
            <a:r>
              <a:rPr lang="en-GB" sz="2000" dirty="0"/>
              <a:t> for teachers and TAs who work with these pupils?</a:t>
            </a:r>
          </a:p>
          <a:p>
            <a:pPr>
              <a:buClr>
                <a:srgbClr val="1287C3"/>
              </a:buClr>
            </a:pPr>
            <a:r>
              <a:rPr lang="en-GB" sz="2000" dirty="0"/>
              <a:t>What lessons have been learned for any future pandemic/similar situation?</a:t>
            </a:r>
          </a:p>
          <a:p>
            <a:pPr>
              <a:buClr>
                <a:srgbClr val="1287C3"/>
              </a:buClr>
            </a:pPr>
            <a:r>
              <a:rPr lang="en-GB" sz="2000" dirty="0"/>
              <a:t>What support have you had from the LA (if MAT, how does your school interact with LA to access support)?</a:t>
            </a:r>
          </a:p>
          <a:p>
            <a:pPr>
              <a:buClr>
                <a:srgbClr val="1287C3"/>
              </a:buClr>
            </a:pPr>
            <a:r>
              <a:rPr lang="en-GB" sz="2000" dirty="0"/>
              <a:t>Have you requested support from specialist services?</a:t>
            </a:r>
          </a:p>
          <a:p>
            <a:pPr>
              <a:buClr>
                <a:srgbClr val="1287C3"/>
              </a:buClr>
            </a:pPr>
            <a:endParaRPr lang="en-GB" dirty="0"/>
          </a:p>
          <a:p>
            <a:pPr>
              <a:buClr>
                <a:srgbClr val="1287C3"/>
              </a:buClr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2336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BB4C3-8751-4FA7-BC9A-40D22CF64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866" y="-372534"/>
            <a:ext cx="10018713" cy="1752599"/>
          </a:xfrm>
        </p:spPr>
        <p:txBody>
          <a:bodyPr>
            <a:normAutofit/>
          </a:bodyPr>
          <a:lstStyle/>
          <a:p>
            <a:r>
              <a:rPr lang="en-GB" sz="5400"/>
              <a:t>"Catch up"?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44D42F-8F80-452F-B9E1-3D06B7C590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2866" y="2032000"/>
            <a:ext cx="10018713" cy="3124201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sz="3600"/>
              <a:t>Already existing inequality exacerbated by pandemic</a:t>
            </a:r>
          </a:p>
          <a:p>
            <a:pPr>
              <a:buClr>
                <a:srgbClr val="1287C3"/>
              </a:buClr>
            </a:pPr>
            <a:r>
              <a:rPr lang="en-GB" sz="3600"/>
              <a:t>Suggest recalibration of KPIs and "progress"</a:t>
            </a:r>
          </a:p>
          <a:p>
            <a:pPr>
              <a:buClr>
                <a:srgbClr val="1287C3"/>
              </a:buClr>
            </a:pPr>
            <a:r>
              <a:rPr lang="en-GB" sz="3600"/>
              <a:t>Need to prioritise wellbeing and mental health of pupils over academic learning; WB &amp; MH are </a:t>
            </a:r>
            <a:r>
              <a:rPr lang="en-GB" sz="3600" b="1"/>
              <a:t>core needs</a:t>
            </a:r>
            <a:r>
              <a:rPr lang="en-GB" sz="3600"/>
              <a:t> for everyone, especially young pupils who don't have a repertoire of coping strategies; if not provided for, no learning can occur</a:t>
            </a:r>
          </a:p>
          <a:p>
            <a:pPr>
              <a:buClr>
                <a:srgbClr val="1287C3"/>
              </a:buClr>
            </a:pPr>
            <a:r>
              <a:rPr lang="en-GB" sz="3600"/>
              <a:t>Use DfE funding creatively – let children play!</a:t>
            </a:r>
          </a:p>
        </p:txBody>
      </p:sp>
    </p:spTree>
    <p:extLst>
      <p:ext uri="{BB962C8B-B14F-4D97-AF65-F5344CB8AC3E}">
        <p14:creationId xmlns:p14="http://schemas.microsoft.com/office/powerpoint/2010/main" val="29136108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672</Words>
  <Application>Microsoft Office PowerPoint</Application>
  <PresentationFormat>Widescreen</PresentationFormat>
  <Paragraphs>57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Corbel</vt:lpstr>
      <vt:lpstr>Parallax</vt:lpstr>
      <vt:lpstr>SEND, Governance and Covid</vt:lpstr>
      <vt:lpstr>SEND</vt:lpstr>
      <vt:lpstr>The SEND Code states that governing boards should have a governor or trustee with specific oversight of the school’s arrangements for SEND. Some schools choose to appoint a committee to oversee SEND.</vt:lpstr>
      <vt:lpstr>Governors can carry out an internal SEND audit </vt:lpstr>
      <vt:lpstr>PowerPoint Presentation</vt:lpstr>
      <vt:lpstr>Context of Covid- resilience of system already low </vt:lpstr>
      <vt:lpstr>Questions for governors of SEND to ask in the context of Covid-19</vt:lpstr>
      <vt:lpstr>"Catch up"?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</dc:title>
  <dc:creator>Lizana Oberholzer</dc:creator>
  <cp:lastModifiedBy>Lizana Oberholzer</cp:lastModifiedBy>
  <cp:revision>482</cp:revision>
  <dcterms:created xsi:type="dcterms:W3CDTF">2021-01-31T15:51:39Z</dcterms:created>
  <dcterms:modified xsi:type="dcterms:W3CDTF">2021-02-18T15:00:43Z</dcterms:modified>
</cp:coreProperties>
</file>