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1" r:id="rId2"/>
  </p:sldMasterIdLst>
  <p:notesMasterIdLst>
    <p:notesMasterId r:id="rId16"/>
  </p:notesMasterIdLst>
  <p:sldIdLst>
    <p:sldId id="256" r:id="rId3"/>
    <p:sldId id="536" r:id="rId4"/>
    <p:sldId id="545" r:id="rId5"/>
    <p:sldId id="546" r:id="rId6"/>
    <p:sldId id="534" r:id="rId7"/>
    <p:sldId id="537" r:id="rId8"/>
    <p:sldId id="538" r:id="rId9"/>
    <p:sldId id="539" r:id="rId10"/>
    <p:sldId id="551" r:id="rId11"/>
    <p:sldId id="547" r:id="rId12"/>
    <p:sldId id="550" r:id="rId13"/>
    <p:sldId id="548" r:id="rId14"/>
    <p:sldId id="5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kinner" initials="JS" lastIdx="1" clrIdx="0">
    <p:extLst>
      <p:ext uri="{19B8F6BF-5375-455C-9EA6-DF929625EA0E}">
        <p15:presenceInfo xmlns:p15="http://schemas.microsoft.com/office/powerpoint/2012/main" userId="d3d18b98f65051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6F4"/>
    <a:srgbClr val="1963CF"/>
    <a:srgbClr val="0D9BCD"/>
    <a:srgbClr val="047CD6"/>
    <a:srgbClr val="0F91CB"/>
    <a:srgbClr val="1671C4"/>
    <a:srgbClr val="145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0T14:07:07.205"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F8BCB-D95F-4334-B51B-A9D7592C97FD}"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381DB-B387-4BD4-AD8C-12055601002C}" type="slidenum">
              <a:rPr lang="en-GB" smtClean="0"/>
              <a:t>‹#›</a:t>
            </a:fld>
            <a:endParaRPr lang="en-GB"/>
          </a:p>
        </p:txBody>
      </p:sp>
    </p:spTree>
    <p:extLst>
      <p:ext uri="{BB962C8B-B14F-4D97-AF65-F5344CB8AC3E}">
        <p14:creationId xmlns:p14="http://schemas.microsoft.com/office/powerpoint/2010/main" val="209308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1</a:t>
            </a:fld>
            <a:endParaRPr lang="en-GB"/>
          </a:p>
        </p:txBody>
      </p:sp>
    </p:spTree>
    <p:extLst>
      <p:ext uri="{BB962C8B-B14F-4D97-AF65-F5344CB8AC3E}">
        <p14:creationId xmlns:p14="http://schemas.microsoft.com/office/powerpoint/2010/main" val="36982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2</a:t>
            </a:fld>
            <a:endParaRPr lang="en-GB"/>
          </a:p>
        </p:txBody>
      </p:sp>
    </p:spTree>
    <p:extLst>
      <p:ext uri="{BB962C8B-B14F-4D97-AF65-F5344CB8AC3E}">
        <p14:creationId xmlns:p14="http://schemas.microsoft.com/office/powerpoint/2010/main" val="417704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5</a:t>
            </a:fld>
            <a:endParaRPr lang="en-GB"/>
          </a:p>
        </p:txBody>
      </p:sp>
    </p:spTree>
    <p:extLst>
      <p:ext uri="{BB962C8B-B14F-4D97-AF65-F5344CB8AC3E}">
        <p14:creationId xmlns:p14="http://schemas.microsoft.com/office/powerpoint/2010/main" val="31731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6</a:t>
            </a:fld>
            <a:endParaRPr lang="en-GB"/>
          </a:p>
        </p:txBody>
      </p:sp>
    </p:spTree>
    <p:extLst>
      <p:ext uri="{BB962C8B-B14F-4D97-AF65-F5344CB8AC3E}">
        <p14:creationId xmlns:p14="http://schemas.microsoft.com/office/powerpoint/2010/main" val="84239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7</a:t>
            </a:fld>
            <a:endParaRPr lang="en-GB"/>
          </a:p>
        </p:txBody>
      </p:sp>
    </p:spTree>
    <p:extLst>
      <p:ext uri="{BB962C8B-B14F-4D97-AF65-F5344CB8AC3E}">
        <p14:creationId xmlns:p14="http://schemas.microsoft.com/office/powerpoint/2010/main" val="172434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8</a:t>
            </a:fld>
            <a:endParaRPr lang="en-GB"/>
          </a:p>
        </p:txBody>
      </p:sp>
    </p:spTree>
    <p:extLst>
      <p:ext uri="{BB962C8B-B14F-4D97-AF65-F5344CB8AC3E}">
        <p14:creationId xmlns:p14="http://schemas.microsoft.com/office/powerpoint/2010/main" val="59223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10</a:t>
            </a:fld>
            <a:endParaRPr lang="en-GB"/>
          </a:p>
        </p:txBody>
      </p:sp>
    </p:spTree>
    <p:extLst>
      <p:ext uri="{BB962C8B-B14F-4D97-AF65-F5344CB8AC3E}">
        <p14:creationId xmlns:p14="http://schemas.microsoft.com/office/powerpoint/2010/main" val="46362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11</a:t>
            </a:fld>
            <a:endParaRPr lang="en-GB"/>
          </a:p>
        </p:txBody>
      </p:sp>
    </p:spTree>
    <p:extLst>
      <p:ext uri="{BB962C8B-B14F-4D97-AF65-F5344CB8AC3E}">
        <p14:creationId xmlns:p14="http://schemas.microsoft.com/office/powerpoint/2010/main" val="251208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381DB-B387-4BD4-AD8C-12055601002C}" type="slidenum">
              <a:rPr lang="en-GB" smtClean="0"/>
              <a:t>12</a:t>
            </a:fld>
            <a:endParaRPr lang="en-GB"/>
          </a:p>
        </p:txBody>
      </p:sp>
    </p:spTree>
    <p:extLst>
      <p:ext uri="{BB962C8B-B14F-4D97-AF65-F5344CB8AC3E}">
        <p14:creationId xmlns:p14="http://schemas.microsoft.com/office/powerpoint/2010/main" val="963649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pic>
        <p:nvPicPr>
          <p:cNvPr id="9" name="Picture 8" descr="A picture containing text, night sky&#10;&#10;Description automatically generated">
            <a:extLst>
              <a:ext uri="{FF2B5EF4-FFF2-40B4-BE49-F238E27FC236}">
                <a16:creationId xmlns:a16="http://schemas.microsoft.com/office/drawing/2014/main" id="{004F481E-6584-4510-9DCC-C713E5803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9249" y="5710368"/>
            <a:ext cx="949324" cy="1027112"/>
          </a:xfrm>
          <a:prstGeom prst="rect">
            <a:avLst/>
          </a:prstGeom>
        </p:spPr>
      </p:pic>
    </p:spTree>
    <p:extLst>
      <p:ext uri="{BB962C8B-B14F-4D97-AF65-F5344CB8AC3E}">
        <p14:creationId xmlns:p14="http://schemas.microsoft.com/office/powerpoint/2010/main" val="101586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30866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979453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690859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86175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34674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9029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6658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1898617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256060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132298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923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48FE23-5B2A-436C-AC71-AE953C2EFFCE}"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20674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8FE23-5B2A-436C-AC71-AE953C2EFFCE}"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243396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8FE23-5B2A-436C-AC71-AE953C2EFFCE}"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137811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FE23-5B2A-436C-AC71-AE953C2EFFCE}"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77243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8FE23-5B2A-436C-AC71-AE953C2EFFCE}"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158099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48FE23-5B2A-436C-AC71-AE953C2EFFCE}"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22174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1321399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0374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70612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0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11908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3595407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3577369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FE23-5B2A-436C-AC71-AE953C2EFFCE}"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24F1B-3594-42B0-88AC-CE224399C4B6}" type="slidenum">
              <a:rPr lang="en-GB" smtClean="0"/>
              <a:t>‹#›</a:t>
            </a:fld>
            <a:endParaRPr lang="en-GB"/>
          </a:p>
        </p:txBody>
      </p:sp>
    </p:spTree>
    <p:extLst>
      <p:ext uri="{BB962C8B-B14F-4D97-AF65-F5344CB8AC3E}">
        <p14:creationId xmlns:p14="http://schemas.microsoft.com/office/powerpoint/2010/main" val="348700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4065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13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2363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55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68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2/18/2021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051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2/18/2021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104388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48FE23-5B2A-436C-AC71-AE953C2EFFCE}" type="datetimeFigureOut">
              <a:rPr lang="en-GB" smtClean="0"/>
              <a:t>18/02/2021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B24F1B-3594-42B0-88AC-CE224399C4B6}" type="slidenum">
              <a:rPr lang="en-GB" smtClean="0"/>
              <a:t>‹#›</a:t>
            </a:fld>
            <a:endParaRPr lang="en-GB"/>
          </a:p>
        </p:txBody>
      </p:sp>
    </p:spTree>
    <p:extLst>
      <p:ext uri="{BB962C8B-B14F-4D97-AF65-F5344CB8AC3E}">
        <p14:creationId xmlns:p14="http://schemas.microsoft.com/office/powerpoint/2010/main" val="428530898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1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1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E17888-2B11-40D3-B72A-293F0E34FE40}"/>
              </a:ext>
            </a:extLst>
          </p:cNvPr>
          <p:cNvSpPr>
            <a:spLocks noGrp="1"/>
          </p:cNvSpPr>
          <p:nvPr>
            <p:ph type="ctrTitle"/>
          </p:nvPr>
        </p:nvSpPr>
        <p:spPr>
          <a:xfrm>
            <a:off x="2146763" y="2242609"/>
            <a:ext cx="6436783" cy="1757891"/>
          </a:xfrm>
          <a:ln w="38100">
            <a:solidFill>
              <a:schemeClr val="tx1"/>
            </a:solidFill>
            <a:prstDash val="solid"/>
          </a:ln>
        </p:spPr>
        <p:txBody>
          <a:bodyPr>
            <a:noAutofit/>
          </a:bodyPr>
          <a:lstStyle/>
          <a:p>
            <a:pPr algn="ctr">
              <a:lnSpc>
                <a:spcPct val="90000"/>
              </a:lnSpc>
            </a:pPr>
            <a:br>
              <a:rPr lang="en-GB" sz="4000" dirty="0">
                <a:solidFill>
                  <a:schemeClr val="tx1"/>
                </a:solidFill>
                <a:latin typeface="+mn-lt"/>
              </a:rPr>
            </a:br>
            <a:br>
              <a:rPr lang="en-GB" sz="4000" dirty="0">
                <a:solidFill>
                  <a:schemeClr val="tx1"/>
                </a:solidFill>
                <a:latin typeface="+mn-lt"/>
              </a:rPr>
            </a:br>
            <a:br>
              <a:rPr lang="en-GB" sz="4000" dirty="0">
                <a:solidFill>
                  <a:schemeClr val="tx1"/>
                </a:solidFill>
                <a:latin typeface="+mn-lt"/>
              </a:rPr>
            </a:br>
            <a:r>
              <a:rPr lang="en-GB" sz="4000" dirty="0">
                <a:solidFill>
                  <a:schemeClr val="tx1"/>
                </a:solidFill>
                <a:latin typeface="+mn-lt"/>
              </a:rPr>
              <a:t>The Importance of Governance at a time of Crisis</a:t>
            </a:r>
          </a:p>
        </p:txBody>
      </p:sp>
      <p:pic>
        <p:nvPicPr>
          <p:cNvPr id="4" name="Picture 3">
            <a:extLst>
              <a:ext uri="{FF2B5EF4-FFF2-40B4-BE49-F238E27FC236}">
                <a16:creationId xmlns:a16="http://schemas.microsoft.com/office/drawing/2014/main" id="{05AFFC53-72B8-449A-92E1-ECC02B4237CA}"/>
              </a:ext>
            </a:extLst>
          </p:cNvPr>
          <p:cNvPicPr>
            <a:picLocks noChangeAspect="1"/>
          </p:cNvPicPr>
          <p:nvPr/>
        </p:nvPicPr>
        <p:blipFill rotWithShape="1">
          <a:blip r:embed="rId3"/>
          <a:srcRect l="34033" t="100002" r="57561" b="-663"/>
          <a:stretch/>
        </p:blipFill>
        <p:spPr>
          <a:xfrm>
            <a:off x="20" y="6858000"/>
            <a:ext cx="1107420" cy="45719"/>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pic>
        <p:nvPicPr>
          <p:cNvPr id="5" name="Picture 4" descr="A picture containing text, night sky&#10;&#10;Description automatically generated">
            <a:extLst>
              <a:ext uri="{FF2B5EF4-FFF2-40B4-BE49-F238E27FC236}">
                <a16:creationId xmlns:a16="http://schemas.microsoft.com/office/drawing/2014/main" id="{4BC47C3C-139C-4541-984E-E3F94CE64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6596" y="5666154"/>
            <a:ext cx="1000682" cy="1082678"/>
          </a:xfrm>
          <a:prstGeom prst="rect">
            <a:avLst/>
          </a:prstGeom>
        </p:spPr>
      </p:pic>
      <p:sp>
        <p:nvSpPr>
          <p:cNvPr id="3" name="TextBox 2">
            <a:extLst>
              <a:ext uri="{FF2B5EF4-FFF2-40B4-BE49-F238E27FC236}">
                <a16:creationId xmlns:a16="http://schemas.microsoft.com/office/drawing/2014/main" id="{71644760-F79F-4187-979D-EC463CAE45B8}"/>
              </a:ext>
            </a:extLst>
          </p:cNvPr>
          <p:cNvSpPr txBox="1"/>
          <p:nvPr/>
        </p:nvSpPr>
        <p:spPr>
          <a:xfrm>
            <a:off x="170287" y="6002151"/>
            <a:ext cx="4171308" cy="369332"/>
          </a:xfrm>
          <a:prstGeom prst="rect">
            <a:avLst/>
          </a:prstGeom>
          <a:noFill/>
        </p:spPr>
        <p:txBody>
          <a:bodyPr wrap="square" rtlCol="0">
            <a:spAutoFit/>
          </a:bodyPr>
          <a:lstStyle/>
          <a:p>
            <a:r>
              <a:rPr lang="en-GB" dirty="0"/>
              <a:t>Julia Skinner  @theheadsoffice</a:t>
            </a:r>
          </a:p>
        </p:txBody>
      </p:sp>
    </p:spTree>
    <p:extLst>
      <p:ext uri="{BB962C8B-B14F-4D97-AF65-F5344CB8AC3E}">
        <p14:creationId xmlns:p14="http://schemas.microsoft.com/office/powerpoint/2010/main" val="3127995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CA6DDF9-8F8A-4CF2-A7B4-88D5BE083B05}"/>
              </a:ext>
            </a:extLst>
          </p:cNvPr>
          <p:cNvSpPr txBox="1"/>
          <p:nvPr/>
        </p:nvSpPr>
        <p:spPr>
          <a:xfrm>
            <a:off x="1119543" y="911285"/>
            <a:ext cx="9658048" cy="4524315"/>
          </a:xfrm>
          <a:prstGeom prst="rect">
            <a:avLst/>
          </a:prstGeom>
          <a:noFill/>
          <a:ln>
            <a:solidFill>
              <a:schemeClr val="accent1"/>
            </a:solidFill>
          </a:ln>
        </p:spPr>
        <p:txBody>
          <a:bodyPr wrap="square">
            <a:spAutoFit/>
          </a:bodyPr>
          <a:lstStyle/>
          <a:p>
            <a:pPr algn="l"/>
            <a:r>
              <a:rPr lang="en-GB" sz="2400" b="0" i="0" dirty="0">
                <a:solidFill>
                  <a:srgbClr val="222222"/>
                </a:solidFill>
                <a:effectLst/>
                <a:latin typeface="Arial" panose="020B0604020202020204" pitchFamily="34" charset="0"/>
              </a:rPr>
              <a:t>Dartmoor Academy Trust </a:t>
            </a:r>
            <a:r>
              <a:rPr lang="en-GB" sz="2400" b="0" i="0" dirty="0" err="1">
                <a:solidFill>
                  <a:srgbClr val="222222"/>
                </a:solidFill>
                <a:effectLst/>
                <a:latin typeface="Arial" panose="020B0604020202020204" pitchFamily="34" charset="0"/>
              </a:rPr>
              <a:t>Covid</a:t>
            </a:r>
            <a:r>
              <a:rPr lang="en-GB" sz="2400" b="0" i="0" dirty="0">
                <a:solidFill>
                  <a:srgbClr val="222222"/>
                </a:solidFill>
                <a:effectLst/>
                <a:latin typeface="Arial" panose="020B0604020202020204" pitchFamily="34" charset="0"/>
              </a:rPr>
              <a:t> Learning:</a:t>
            </a:r>
          </a:p>
          <a:p>
            <a:pPr algn="l"/>
            <a:endParaRPr lang="en-GB" sz="2400" b="0" i="0" dirty="0">
              <a:solidFill>
                <a:srgbClr val="222222"/>
              </a:solidFill>
              <a:effectLst/>
              <a:latin typeface="Arial" panose="020B0604020202020204" pitchFamily="34" charset="0"/>
            </a:endParaRPr>
          </a:p>
          <a:p>
            <a:pPr marL="285750" indent="-285750" algn="l">
              <a:buFont typeface="Wingdings" panose="05000000000000000000" pitchFamily="2" charset="2"/>
              <a:buChar char="v"/>
            </a:pPr>
            <a:r>
              <a:rPr lang="en-GB" sz="2000" b="0" i="0" dirty="0">
                <a:solidFill>
                  <a:srgbClr val="222222"/>
                </a:solidFill>
                <a:effectLst/>
                <a:latin typeface="Calibri" panose="020F0502020204030204" pitchFamily="34" charset="0"/>
              </a:rPr>
              <a:t>Agility of Governance has been a clear strategic benefit of working within a MAT; additional support given to operations in a highly difficult time</a:t>
            </a:r>
          </a:p>
          <a:p>
            <a:pPr algn="l"/>
            <a:endParaRPr lang="en-GB" sz="2000" b="0" i="0" dirty="0">
              <a:solidFill>
                <a:srgbClr val="222222"/>
              </a:solidFill>
              <a:effectLst/>
              <a:latin typeface="Calibri" panose="020F0502020204030204" pitchFamily="34" charset="0"/>
            </a:endParaRPr>
          </a:p>
          <a:p>
            <a:pPr marL="285750" indent="-285750" algn="l">
              <a:buFont typeface="Wingdings" panose="05000000000000000000" pitchFamily="2" charset="2"/>
              <a:buChar char="v"/>
            </a:pPr>
            <a:r>
              <a:rPr lang="en-GB" sz="2000" b="0" i="0" dirty="0">
                <a:solidFill>
                  <a:srgbClr val="222222"/>
                </a:solidFill>
                <a:effectLst/>
                <a:latin typeface="Calibri" panose="020F0502020204030204" pitchFamily="34" charset="0"/>
              </a:rPr>
              <a:t>Trust </a:t>
            </a:r>
            <a:r>
              <a:rPr lang="en-GB" sz="2000" b="0" i="0" dirty="0">
                <a:solidFill>
                  <a:srgbClr val="222222"/>
                </a:solidFill>
                <a:effectLst/>
                <a:latin typeface="Trebuchet MS" panose="020B0603020202020204" pitchFamily="34" charset="0"/>
              </a:rPr>
              <a:t>system</a:t>
            </a:r>
            <a:r>
              <a:rPr lang="en-GB" sz="2000" b="0" i="0" dirty="0">
                <a:solidFill>
                  <a:srgbClr val="222222"/>
                </a:solidFill>
                <a:effectLst/>
                <a:latin typeface="Calibri" panose="020F0502020204030204" pitchFamily="34" charset="0"/>
              </a:rPr>
              <a:t> was driving the refinement of information and guidance filtered through the confidence of a collective approach which helped to ensure that the moral lens of the trust could be translated into highly effective risk assessment processes and communication</a:t>
            </a:r>
          </a:p>
          <a:p>
            <a:pPr marL="285750" indent="-285750" algn="l">
              <a:buFont typeface="Wingdings" panose="05000000000000000000" pitchFamily="2" charset="2"/>
              <a:buChar char="v"/>
            </a:pPr>
            <a:endParaRPr lang="en-GB" sz="2000" b="0" i="0" dirty="0">
              <a:solidFill>
                <a:srgbClr val="222222"/>
              </a:solidFill>
              <a:effectLst/>
              <a:latin typeface="Calibri" panose="020F0502020204030204" pitchFamily="34" charset="0"/>
            </a:endParaRPr>
          </a:p>
          <a:p>
            <a:pPr marL="285750" indent="-285750" algn="l">
              <a:buFont typeface="Wingdings" panose="05000000000000000000" pitchFamily="2" charset="2"/>
              <a:buChar char="v"/>
            </a:pPr>
            <a:r>
              <a:rPr lang="en-GB" sz="2000" b="0" i="0" dirty="0">
                <a:solidFill>
                  <a:srgbClr val="222222"/>
                </a:solidFill>
                <a:effectLst/>
                <a:latin typeface="Calibri" panose="020F0502020204030204" pitchFamily="34" charset="0"/>
              </a:rPr>
              <a:t>Sounding board for the Executive team- at many times a shoulder to lean on in a space where other professional networks didn’t have the bandwidth or ability to support- we were all, as Executives, in the same place</a:t>
            </a:r>
          </a:p>
          <a:p>
            <a:pPr marL="285750" indent="-285750" algn="l">
              <a:buFont typeface="Wingdings" panose="05000000000000000000" pitchFamily="2" charset="2"/>
              <a:buChar char="v"/>
            </a:pPr>
            <a:endParaRPr lang="en-GB" sz="2000" b="0" i="0" dirty="0">
              <a:solidFill>
                <a:srgbClr val="222222"/>
              </a:solidFill>
              <a:effectLst/>
              <a:latin typeface="Calibri" panose="020F0502020204030204" pitchFamily="34" charset="0"/>
            </a:endParaRPr>
          </a:p>
        </p:txBody>
      </p:sp>
      <p:pic>
        <p:nvPicPr>
          <p:cNvPr id="36" name="Picture 35" descr="A picture containing text, night sky&#10;&#10;Description automatically generated">
            <a:extLst>
              <a:ext uri="{FF2B5EF4-FFF2-40B4-BE49-F238E27FC236}">
                <a16:creationId xmlns:a16="http://schemas.microsoft.com/office/drawing/2014/main" id="{F164AA9A-B7CF-4896-A41B-AB5CF7C5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377082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CA6DDF9-8F8A-4CF2-A7B4-88D5BE083B05}"/>
              </a:ext>
            </a:extLst>
          </p:cNvPr>
          <p:cNvSpPr txBox="1"/>
          <p:nvPr/>
        </p:nvSpPr>
        <p:spPr>
          <a:xfrm>
            <a:off x="1119543" y="911285"/>
            <a:ext cx="9658048" cy="4216539"/>
          </a:xfrm>
          <a:prstGeom prst="rect">
            <a:avLst/>
          </a:prstGeom>
          <a:noFill/>
          <a:ln>
            <a:solidFill>
              <a:schemeClr val="accent1"/>
            </a:solidFill>
          </a:ln>
        </p:spPr>
        <p:txBody>
          <a:bodyPr wrap="square">
            <a:spAutoFit/>
          </a:bodyPr>
          <a:lstStyle/>
          <a:p>
            <a:pPr algn="l"/>
            <a:r>
              <a:rPr lang="en-GB" sz="2400" b="0" i="0" dirty="0">
                <a:solidFill>
                  <a:srgbClr val="222222"/>
                </a:solidFill>
                <a:effectLst/>
                <a:latin typeface="Arial" panose="020B0604020202020204" pitchFamily="34" charset="0"/>
              </a:rPr>
              <a:t>Dartmoor Academy Trust </a:t>
            </a:r>
            <a:r>
              <a:rPr lang="en-GB" sz="2400" b="0" i="0" dirty="0" err="1">
                <a:solidFill>
                  <a:srgbClr val="222222"/>
                </a:solidFill>
                <a:effectLst/>
                <a:latin typeface="Arial" panose="020B0604020202020204" pitchFamily="34" charset="0"/>
              </a:rPr>
              <a:t>Covid</a:t>
            </a:r>
            <a:r>
              <a:rPr lang="en-GB" sz="2400" b="0" i="0" dirty="0">
                <a:solidFill>
                  <a:srgbClr val="222222"/>
                </a:solidFill>
                <a:effectLst/>
                <a:latin typeface="Arial" panose="020B0604020202020204" pitchFamily="34" charset="0"/>
              </a:rPr>
              <a:t> Learning – </a:t>
            </a:r>
            <a:r>
              <a:rPr lang="en-GB" sz="2400" b="0" i="0" dirty="0" err="1">
                <a:solidFill>
                  <a:srgbClr val="222222"/>
                </a:solidFill>
                <a:effectLst/>
                <a:latin typeface="Arial" panose="020B0604020202020204" pitchFamily="34" charset="0"/>
              </a:rPr>
              <a:t>contd</a:t>
            </a:r>
            <a:r>
              <a:rPr lang="en-GB" sz="2400" b="0" i="0" dirty="0">
                <a:solidFill>
                  <a:srgbClr val="222222"/>
                </a:solidFill>
                <a:effectLst/>
                <a:latin typeface="Arial" panose="020B0604020202020204" pitchFamily="34" charset="0"/>
              </a:rPr>
              <a:t>:</a:t>
            </a:r>
          </a:p>
          <a:p>
            <a:pPr algn="l"/>
            <a:endParaRPr lang="en-GB" sz="2400" b="0" i="0" dirty="0">
              <a:solidFill>
                <a:srgbClr val="222222"/>
              </a:solidFill>
              <a:effectLst/>
              <a:latin typeface="Arial" panose="020B0604020202020204" pitchFamily="34" charset="0"/>
            </a:endParaRPr>
          </a:p>
          <a:p>
            <a:pPr marL="342900" indent="-342900" algn="l">
              <a:buFont typeface="Wingdings" panose="05000000000000000000" pitchFamily="2" charset="2"/>
              <a:buChar char="v"/>
            </a:pPr>
            <a:r>
              <a:rPr lang="en-GB" sz="2000" b="0" i="0" dirty="0">
                <a:solidFill>
                  <a:srgbClr val="222222"/>
                </a:solidFill>
                <a:effectLst/>
              </a:rPr>
              <a:t>The focus on Civic leadership- the significant role we have within our localities to really connect with wider services. It showed us not to get to caught up in the immediacy of reforms but instead to relentlessly build the networks for each of our schools. Networking the networks means we have consciously “seen” the local system through new eyes and through a renewed focus on genuine change</a:t>
            </a:r>
          </a:p>
          <a:p>
            <a:pPr algn="l"/>
            <a:endParaRPr lang="en-GB" sz="2000" b="0" i="0" dirty="0">
              <a:solidFill>
                <a:srgbClr val="222222"/>
              </a:solidFill>
              <a:effectLst/>
            </a:endParaRPr>
          </a:p>
          <a:p>
            <a:pPr marL="285750" indent="-285750" algn="l">
              <a:buFont typeface="Wingdings" panose="05000000000000000000" pitchFamily="2" charset="2"/>
              <a:buChar char="v"/>
            </a:pPr>
            <a:r>
              <a:rPr lang="en-GB" sz="2000" b="0" i="0" dirty="0">
                <a:solidFill>
                  <a:srgbClr val="222222"/>
                </a:solidFill>
                <a:effectLst/>
              </a:rPr>
              <a:t>We require unprecedented leadership and there is a greater emphasis on how we hold trust for and with the children</a:t>
            </a:r>
          </a:p>
          <a:p>
            <a:pPr marL="285750" indent="-285750" algn="l">
              <a:buFont typeface="Wingdings" panose="05000000000000000000" pitchFamily="2" charset="2"/>
              <a:buChar char="v"/>
            </a:pPr>
            <a:endParaRPr lang="en-GB" sz="2000" dirty="0">
              <a:solidFill>
                <a:srgbClr val="222222"/>
              </a:solidFill>
            </a:endParaRPr>
          </a:p>
          <a:p>
            <a:pPr marL="285750" indent="-285750" algn="l">
              <a:buFont typeface="Wingdings" panose="05000000000000000000" pitchFamily="2" charset="2"/>
              <a:buChar char="v"/>
            </a:pPr>
            <a:endParaRPr lang="en-GB" sz="2000" b="0" i="0" dirty="0">
              <a:solidFill>
                <a:srgbClr val="222222"/>
              </a:solidFill>
              <a:effectLst/>
            </a:endParaRPr>
          </a:p>
        </p:txBody>
      </p:sp>
      <p:sp>
        <p:nvSpPr>
          <p:cNvPr id="36" name="TextBox 35">
            <a:extLst>
              <a:ext uri="{FF2B5EF4-FFF2-40B4-BE49-F238E27FC236}">
                <a16:creationId xmlns:a16="http://schemas.microsoft.com/office/drawing/2014/main" id="{47091487-B7B4-4C9C-AF94-84E11A88337C}"/>
              </a:ext>
            </a:extLst>
          </p:cNvPr>
          <p:cNvSpPr txBox="1"/>
          <p:nvPr/>
        </p:nvSpPr>
        <p:spPr>
          <a:xfrm>
            <a:off x="8228821" y="5294440"/>
            <a:ext cx="6102848" cy="307777"/>
          </a:xfrm>
          <a:prstGeom prst="rect">
            <a:avLst/>
          </a:prstGeom>
          <a:noFill/>
        </p:spPr>
        <p:txBody>
          <a:bodyPr wrap="square">
            <a:spAutoFit/>
          </a:bodyPr>
          <a:lstStyle/>
          <a:p>
            <a:r>
              <a:rPr lang="en-GB" sz="1400" i="1" dirty="0"/>
              <a:t>Dan Morrow – CEO, DMAT</a:t>
            </a:r>
          </a:p>
        </p:txBody>
      </p:sp>
      <p:pic>
        <p:nvPicPr>
          <p:cNvPr id="37" name="Picture 36" descr="A picture containing text, night sky&#10;&#10;Description automatically generated">
            <a:extLst>
              <a:ext uri="{FF2B5EF4-FFF2-40B4-BE49-F238E27FC236}">
                <a16:creationId xmlns:a16="http://schemas.microsoft.com/office/drawing/2014/main" id="{3DCA1A20-2D11-4552-979C-7F02D9DB4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352757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B9881EE3-21F9-4630-B745-F4B9A26C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49000F6D-D063-4EC6-803B-3E942EA3D2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8" name="Straight Connector 87">
              <a:extLst>
                <a:ext uri="{FF2B5EF4-FFF2-40B4-BE49-F238E27FC236}">
                  <a16:creationId xmlns:a16="http://schemas.microsoft.com/office/drawing/2014/main" id="{77438301-5D1C-4B21-992D-64A2178169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D9D9D9"/>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67D59E20-5148-4D90-B623-334FAEB0D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70476D92-32BC-4F05-8E7D-7F7205AB6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4D60F7B1-9129-40C8-9ECC-2DB009326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53CCFC38-47B0-4E57-9FC4-D508A9EF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81581F74-5F20-497B-9D30-63EE488F5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F8C9BA87-DC22-48FC-9A0C-4B1A9F13B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AD74A836-4DFF-499B-AB78-ECD7C7D27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EC707B72-B0F6-4E20-A28D-8C487E1F8F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8" name="Rectangle 97">
            <a:extLst>
              <a:ext uri="{FF2B5EF4-FFF2-40B4-BE49-F238E27FC236}">
                <a16:creationId xmlns:a16="http://schemas.microsoft.com/office/drawing/2014/main" id="{AF68A407-3863-4C20-A08D-B05AB727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30E85661-4490-48C6-9E76-1817C9673EB6}"/>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2269" r="1447" b="2"/>
          <a:stretch/>
        </p:blipFill>
        <p:spPr>
          <a:xfrm>
            <a:off x="535037" y="651934"/>
            <a:ext cx="5364170" cy="5571066"/>
          </a:xfrm>
          <a:prstGeom prst="rect">
            <a:avLst/>
          </a:prstGeom>
        </p:spPr>
      </p:pic>
      <p:pic>
        <p:nvPicPr>
          <p:cNvPr id="34" name="Picture 33" descr="Text, letter&#10;&#10;Description automatically generated">
            <a:extLst>
              <a:ext uri="{FF2B5EF4-FFF2-40B4-BE49-F238E27FC236}">
                <a16:creationId xmlns:a16="http://schemas.microsoft.com/office/drawing/2014/main" id="{494278D0-B05E-447D-932C-E8ABCC685529}"/>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l="1337" r="2379" b="2"/>
          <a:stretch/>
        </p:blipFill>
        <p:spPr>
          <a:xfrm>
            <a:off x="6123508" y="651934"/>
            <a:ext cx="5364170" cy="5571066"/>
          </a:xfrm>
          <a:prstGeom prst="rect">
            <a:avLst/>
          </a:prstGeom>
        </p:spPr>
      </p:pic>
      <p:sp>
        <p:nvSpPr>
          <p:cNvPr id="2" name="Rectangle 1">
            <a:extLst>
              <a:ext uri="{FF2B5EF4-FFF2-40B4-BE49-F238E27FC236}">
                <a16:creationId xmlns:a16="http://schemas.microsoft.com/office/drawing/2014/main" id="{FD42232D-2D78-4C40-996A-9C00C9045267}"/>
              </a:ext>
            </a:extLst>
          </p:cNvPr>
          <p:cNvSpPr/>
          <p:nvPr/>
        </p:nvSpPr>
        <p:spPr>
          <a:xfrm>
            <a:off x="2486346" y="5887093"/>
            <a:ext cx="1277519" cy="215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249AB7F-292D-41D6-B373-7807D6A5CDC8}"/>
              </a:ext>
            </a:extLst>
          </p:cNvPr>
          <p:cNvSpPr/>
          <p:nvPr/>
        </p:nvSpPr>
        <p:spPr>
          <a:xfrm>
            <a:off x="8297215" y="5887093"/>
            <a:ext cx="1282076" cy="215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D26C60-7BDF-472B-9B7D-D24CFE3D069B}"/>
              </a:ext>
            </a:extLst>
          </p:cNvPr>
          <p:cNvSpPr/>
          <p:nvPr/>
        </p:nvSpPr>
        <p:spPr>
          <a:xfrm>
            <a:off x="925744" y="4953000"/>
            <a:ext cx="4591477" cy="646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102303D4-0C14-4899-BE06-36B2C5ED881C}"/>
              </a:ext>
            </a:extLst>
          </p:cNvPr>
          <p:cNvSpPr/>
          <p:nvPr/>
        </p:nvSpPr>
        <p:spPr>
          <a:xfrm>
            <a:off x="6554171" y="4953000"/>
            <a:ext cx="4591477" cy="646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662F634-B336-482B-AC91-6B725A3B6748}"/>
              </a:ext>
            </a:extLst>
          </p:cNvPr>
          <p:cNvSpPr txBox="1"/>
          <p:nvPr/>
        </p:nvSpPr>
        <p:spPr>
          <a:xfrm>
            <a:off x="3331553" y="5361226"/>
            <a:ext cx="6078462" cy="861774"/>
          </a:xfrm>
          <a:prstGeom prst="rect">
            <a:avLst/>
          </a:prstGeom>
          <a:noFill/>
        </p:spPr>
        <p:txBody>
          <a:bodyPr wrap="square" rtlCol="0">
            <a:spAutoFit/>
          </a:bodyPr>
          <a:lstStyle/>
          <a:p>
            <a:r>
              <a:rPr lang="en-GB" b="1" dirty="0"/>
              <a:t>                         Peter M. Senge</a:t>
            </a:r>
          </a:p>
          <a:p>
            <a:r>
              <a:rPr lang="en-GB" sz="1600" i="1" dirty="0"/>
              <a:t>The Fifth Discipline: The Art and Practice of the Learning Organisation: first edition (Century business)</a:t>
            </a:r>
          </a:p>
        </p:txBody>
      </p:sp>
    </p:spTree>
    <p:extLst>
      <p:ext uri="{BB962C8B-B14F-4D97-AF65-F5344CB8AC3E}">
        <p14:creationId xmlns:p14="http://schemas.microsoft.com/office/powerpoint/2010/main" val="176968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C801-EF64-4AC8-B6CC-BAE19D92FBB1}"/>
              </a:ext>
            </a:extLst>
          </p:cNvPr>
          <p:cNvSpPr>
            <a:spLocks noGrp="1"/>
          </p:cNvSpPr>
          <p:nvPr>
            <p:ph type="title"/>
          </p:nvPr>
        </p:nvSpPr>
        <p:spPr>
          <a:xfrm>
            <a:off x="677334" y="609600"/>
            <a:ext cx="8596668" cy="1320800"/>
          </a:xfrm>
        </p:spPr>
        <p:txBody>
          <a:bodyPr anchor="t">
            <a:normAutofit/>
          </a:bodyPr>
          <a:lstStyle/>
          <a:p>
            <a:r>
              <a:rPr lang="en-GB" sz="4000" b="1" dirty="0"/>
              <a:t>Questions to consider</a:t>
            </a:r>
          </a:p>
        </p:txBody>
      </p:sp>
      <p:sp>
        <p:nvSpPr>
          <p:cNvPr id="3" name="Content Placeholder 2">
            <a:extLst>
              <a:ext uri="{FF2B5EF4-FFF2-40B4-BE49-F238E27FC236}">
                <a16:creationId xmlns:a16="http://schemas.microsoft.com/office/drawing/2014/main" id="{1854CD4C-D2C7-44D8-9FD1-35468D747ADB}"/>
              </a:ext>
            </a:extLst>
          </p:cNvPr>
          <p:cNvSpPr>
            <a:spLocks noGrp="1"/>
          </p:cNvSpPr>
          <p:nvPr>
            <p:ph idx="1"/>
          </p:nvPr>
        </p:nvSpPr>
        <p:spPr>
          <a:xfrm>
            <a:off x="4063160" y="2160589"/>
            <a:ext cx="5207839" cy="3880773"/>
          </a:xfrm>
        </p:spPr>
        <p:txBody>
          <a:bodyPr>
            <a:normAutofit/>
          </a:bodyPr>
          <a:lstStyle/>
          <a:p>
            <a:r>
              <a:rPr lang="en-GB" sz="3200" dirty="0"/>
              <a:t>What role should governance play in a crisis?</a:t>
            </a:r>
          </a:p>
          <a:p>
            <a:r>
              <a:rPr lang="en-GB" sz="3200" dirty="0"/>
              <a:t>How can you judge the impact?</a:t>
            </a:r>
          </a:p>
        </p:txBody>
      </p:sp>
      <p:pic>
        <p:nvPicPr>
          <p:cNvPr id="13" name="Picture 12" descr="Thinking Gummy Monsters">
            <a:extLst>
              <a:ext uri="{FF2B5EF4-FFF2-40B4-BE49-F238E27FC236}">
                <a16:creationId xmlns:a16="http://schemas.microsoft.com/office/drawing/2014/main" id="{42358802-4DFF-4877-8AF0-89BAB8E30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22" y="4316819"/>
            <a:ext cx="2434770" cy="2434770"/>
          </a:xfrm>
          <a:prstGeom prst="rect">
            <a:avLst/>
          </a:prstGeom>
        </p:spPr>
      </p:pic>
      <p:pic>
        <p:nvPicPr>
          <p:cNvPr id="5" name="Picture 4" descr="A picture containing text, night sky&#10;&#10;Description automatically generated">
            <a:extLst>
              <a:ext uri="{FF2B5EF4-FFF2-40B4-BE49-F238E27FC236}">
                <a16:creationId xmlns:a16="http://schemas.microsoft.com/office/drawing/2014/main" id="{32DB3DA8-F1DF-457D-85B4-7639C63FC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68088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4E429A-7FB6-4BA7-B42F-0AC74789510F}"/>
              </a:ext>
            </a:extLst>
          </p:cNvPr>
          <p:cNvSpPr>
            <a:spLocks noGrp="1"/>
          </p:cNvSpPr>
          <p:nvPr>
            <p:ph type="title"/>
          </p:nvPr>
        </p:nvSpPr>
        <p:spPr>
          <a:xfrm>
            <a:off x="211354" y="666558"/>
            <a:ext cx="3843375" cy="5175624"/>
          </a:xfrm>
        </p:spPr>
        <p:txBody>
          <a:bodyPr anchor="ctr">
            <a:normAutofit/>
          </a:bodyPr>
          <a:lstStyle/>
          <a:p>
            <a:pPr algn="ctr"/>
            <a:r>
              <a:rPr lang="en-GB" dirty="0">
                <a:solidFill>
                  <a:schemeClr val="tx1">
                    <a:lumMod val="85000"/>
                    <a:lumOff val="15000"/>
                  </a:schemeClr>
                </a:solidFill>
              </a:rPr>
              <a:t>3 core functions of a governing board</a:t>
            </a:r>
            <a:br>
              <a:rPr lang="en-GB" dirty="0">
                <a:solidFill>
                  <a:schemeClr val="tx1">
                    <a:lumMod val="85000"/>
                    <a:lumOff val="15000"/>
                  </a:schemeClr>
                </a:solidFill>
              </a:rPr>
            </a:br>
            <a:br>
              <a:rPr lang="en-GB" dirty="0">
                <a:solidFill>
                  <a:schemeClr val="tx1">
                    <a:lumMod val="85000"/>
                    <a:lumOff val="15000"/>
                  </a:schemeClr>
                </a:solidFill>
              </a:rPr>
            </a:br>
            <a:r>
              <a:rPr lang="en-GB" sz="1800" dirty="0">
                <a:solidFill>
                  <a:schemeClr val="tx1">
                    <a:lumMod val="85000"/>
                    <a:lumOff val="15000"/>
                  </a:schemeClr>
                </a:solidFill>
              </a:rPr>
              <a:t>(there may be a fourth!)</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103006-0A86-4EA3-B51A-A6142E21382A}"/>
              </a:ext>
            </a:extLst>
          </p:cNvPr>
          <p:cNvSpPr>
            <a:spLocks noGrp="1"/>
          </p:cNvSpPr>
          <p:nvPr>
            <p:ph idx="1"/>
          </p:nvPr>
        </p:nvSpPr>
        <p:spPr>
          <a:xfrm>
            <a:off x="6096000" y="702295"/>
            <a:ext cx="5511296" cy="3171824"/>
          </a:xfrm>
        </p:spPr>
        <p:txBody>
          <a:bodyPr anchor="ctr">
            <a:normAutofit/>
          </a:bodyPr>
          <a:lstStyle/>
          <a:p>
            <a:pPr marL="0" indent="0">
              <a:buNone/>
            </a:pPr>
            <a:r>
              <a:rPr lang="en-GB" sz="2000" dirty="0"/>
              <a:t>Ensure clarity of vision, ethos and strategic direction</a:t>
            </a:r>
          </a:p>
          <a:p>
            <a:endParaRPr lang="en-GB" dirty="0">
              <a:solidFill>
                <a:srgbClr val="FFFFFF"/>
              </a:solidFill>
            </a:endParaRPr>
          </a:p>
        </p:txBody>
      </p:sp>
      <p:sp>
        <p:nvSpPr>
          <p:cNvPr id="4" name="Rectangle 3">
            <a:extLst>
              <a:ext uri="{FF2B5EF4-FFF2-40B4-BE49-F238E27FC236}">
                <a16:creationId xmlns:a16="http://schemas.microsoft.com/office/drawing/2014/main" id="{B88DEF30-1ECA-45B5-8FD2-6E280D04F783}"/>
              </a:ext>
            </a:extLst>
          </p:cNvPr>
          <p:cNvSpPr/>
          <p:nvPr/>
        </p:nvSpPr>
        <p:spPr>
          <a:xfrm>
            <a:off x="6100355" y="2858456"/>
            <a:ext cx="6096000" cy="1015663"/>
          </a:xfrm>
          <a:prstGeom prst="rect">
            <a:avLst/>
          </a:prstGeom>
        </p:spPr>
        <p:txBody>
          <a:bodyPr>
            <a:spAutoFit/>
          </a:bodyPr>
          <a:lstStyle/>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effectLst/>
                <a:uLnTx/>
                <a:uFillTx/>
              </a:rPr>
              <a:t>Hold executive leaders to account for the educational performance of the organisation and its pupils and performance management of staff</a:t>
            </a:r>
          </a:p>
        </p:txBody>
      </p:sp>
      <p:sp>
        <p:nvSpPr>
          <p:cNvPr id="5" name="Rectangle 4">
            <a:extLst>
              <a:ext uri="{FF2B5EF4-FFF2-40B4-BE49-F238E27FC236}">
                <a16:creationId xmlns:a16="http://schemas.microsoft.com/office/drawing/2014/main" id="{AB4EA9C0-F968-4C84-AAC7-517E864F5FDF}"/>
              </a:ext>
            </a:extLst>
          </p:cNvPr>
          <p:cNvSpPr/>
          <p:nvPr/>
        </p:nvSpPr>
        <p:spPr>
          <a:xfrm>
            <a:off x="6096000" y="4208270"/>
            <a:ext cx="6096000" cy="1015663"/>
          </a:xfrm>
          <a:prstGeom prst="rect">
            <a:avLst/>
          </a:prstGeom>
        </p:spPr>
        <p:txBody>
          <a:bodyPr>
            <a:spAutoFit/>
          </a:bodyPr>
          <a:lstStyle/>
          <a:p>
            <a:r>
              <a:rPr lang="en-GB" sz="2000" dirty="0"/>
              <a:t>Oversee the financial performance of the organisation and making sure its money is well spent.</a:t>
            </a:r>
          </a:p>
        </p:txBody>
      </p:sp>
      <p:pic>
        <p:nvPicPr>
          <p:cNvPr id="7" name="Picture 6" descr="A picture containing text, night sky&#10;&#10;Description automatically generated">
            <a:extLst>
              <a:ext uri="{FF2B5EF4-FFF2-40B4-BE49-F238E27FC236}">
                <a16:creationId xmlns:a16="http://schemas.microsoft.com/office/drawing/2014/main" id="{DC32734C-D449-4802-A3EE-9DC0EC369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39969987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2855-2664-43E7-AF98-442529E9127E}"/>
              </a:ext>
            </a:extLst>
          </p:cNvPr>
          <p:cNvSpPr>
            <a:spLocks noGrp="1"/>
          </p:cNvSpPr>
          <p:nvPr>
            <p:ph type="title"/>
          </p:nvPr>
        </p:nvSpPr>
        <p:spPr>
          <a:xfrm>
            <a:off x="595140" y="352746"/>
            <a:ext cx="8596668" cy="1320800"/>
          </a:xfrm>
        </p:spPr>
        <p:txBody>
          <a:bodyPr/>
          <a:lstStyle/>
          <a:p>
            <a:pPr algn="ctr"/>
            <a:r>
              <a:rPr lang="en-GB" dirty="0"/>
              <a:t>Effective Governance</a:t>
            </a:r>
          </a:p>
        </p:txBody>
      </p:sp>
      <p:pic>
        <p:nvPicPr>
          <p:cNvPr id="5" name="Content Placeholder 4" descr="Chart, pie chart&#10;&#10;Description automatically generated">
            <a:extLst>
              <a:ext uri="{FF2B5EF4-FFF2-40B4-BE49-F238E27FC236}">
                <a16:creationId xmlns:a16="http://schemas.microsoft.com/office/drawing/2014/main" id="{278BC8F7-7796-459D-B6B3-D963265EC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378" y="1756922"/>
            <a:ext cx="6935210" cy="4177727"/>
          </a:xfrm>
        </p:spPr>
      </p:pic>
      <p:sp>
        <p:nvSpPr>
          <p:cNvPr id="6" name="TextBox 5">
            <a:extLst>
              <a:ext uri="{FF2B5EF4-FFF2-40B4-BE49-F238E27FC236}">
                <a16:creationId xmlns:a16="http://schemas.microsoft.com/office/drawing/2014/main" id="{274EECC7-A3BF-402E-A244-3B895004E79E}"/>
              </a:ext>
            </a:extLst>
          </p:cNvPr>
          <p:cNvSpPr txBox="1"/>
          <p:nvPr/>
        </p:nvSpPr>
        <p:spPr>
          <a:xfrm>
            <a:off x="3359651" y="3623681"/>
            <a:ext cx="1530848" cy="400110"/>
          </a:xfrm>
          <a:prstGeom prst="rect">
            <a:avLst/>
          </a:prstGeom>
          <a:noFill/>
          <a:ln>
            <a:noFill/>
          </a:ln>
        </p:spPr>
        <p:txBody>
          <a:bodyPr wrap="square" rtlCol="0">
            <a:spAutoFit/>
          </a:bodyPr>
          <a:lstStyle/>
          <a:p>
            <a:pPr algn="ctr"/>
            <a:r>
              <a:rPr lang="en-GB" sz="2000" b="1" dirty="0">
                <a:solidFill>
                  <a:schemeClr val="bg1"/>
                </a:solidFill>
              </a:rPr>
              <a:t>Challenge</a:t>
            </a:r>
          </a:p>
        </p:txBody>
      </p:sp>
      <p:sp>
        <p:nvSpPr>
          <p:cNvPr id="7" name="TextBox 6">
            <a:extLst>
              <a:ext uri="{FF2B5EF4-FFF2-40B4-BE49-F238E27FC236}">
                <a16:creationId xmlns:a16="http://schemas.microsoft.com/office/drawing/2014/main" id="{3586C33C-3C51-49A5-A2A9-DA26B3E137FA}"/>
              </a:ext>
            </a:extLst>
          </p:cNvPr>
          <p:cNvSpPr txBox="1"/>
          <p:nvPr/>
        </p:nvSpPr>
        <p:spPr>
          <a:xfrm>
            <a:off x="5357894" y="3645730"/>
            <a:ext cx="1369149" cy="400110"/>
          </a:xfrm>
          <a:prstGeom prst="rect">
            <a:avLst/>
          </a:prstGeom>
          <a:noFill/>
        </p:spPr>
        <p:txBody>
          <a:bodyPr wrap="square" rtlCol="0">
            <a:spAutoFit/>
          </a:bodyPr>
          <a:lstStyle/>
          <a:p>
            <a:pPr algn="ctr"/>
            <a:r>
              <a:rPr lang="en-GB" sz="2000" b="1" dirty="0">
                <a:solidFill>
                  <a:schemeClr val="bg1"/>
                </a:solidFill>
              </a:rPr>
              <a:t>Support</a:t>
            </a:r>
            <a:endParaRPr lang="en-GB" sz="2000" dirty="0">
              <a:solidFill>
                <a:schemeClr val="bg1"/>
              </a:solidFill>
            </a:endParaRPr>
          </a:p>
        </p:txBody>
      </p:sp>
      <p:pic>
        <p:nvPicPr>
          <p:cNvPr id="8" name="Picture 7" descr="A picture containing text, night sky&#10;&#10;Description automatically generated">
            <a:extLst>
              <a:ext uri="{FF2B5EF4-FFF2-40B4-BE49-F238E27FC236}">
                <a16:creationId xmlns:a16="http://schemas.microsoft.com/office/drawing/2014/main" id="{0F729B81-8CF5-43A2-ACC6-F8A40BDE7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288008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8A4D-C8E2-44C5-87D1-4C415865E1E0}"/>
              </a:ext>
            </a:extLst>
          </p:cNvPr>
          <p:cNvSpPr>
            <a:spLocks noGrp="1"/>
          </p:cNvSpPr>
          <p:nvPr>
            <p:ph type="title"/>
          </p:nvPr>
        </p:nvSpPr>
        <p:spPr>
          <a:xfrm>
            <a:off x="677334" y="609600"/>
            <a:ext cx="8596668" cy="1320800"/>
          </a:xfrm>
        </p:spPr>
        <p:txBody>
          <a:bodyPr anchor="t">
            <a:normAutofit/>
          </a:bodyPr>
          <a:lstStyle/>
          <a:p>
            <a:r>
              <a:rPr lang="en-GB" dirty="0"/>
              <a:t>Governance in a crisis</a:t>
            </a:r>
            <a:endParaRPr lang="en-GB"/>
          </a:p>
        </p:txBody>
      </p:sp>
      <p:sp>
        <p:nvSpPr>
          <p:cNvPr id="11" name="Rectangle 10">
            <a:extLst>
              <a:ext uri="{FF2B5EF4-FFF2-40B4-BE49-F238E27FC236}">
                <a16:creationId xmlns:a16="http://schemas.microsoft.com/office/drawing/2014/main" id="{25A901C8-52BE-45BB-8082-4CC754C7ECBE}"/>
              </a:ext>
            </a:extLst>
          </p:cNvPr>
          <p:cNvSpPr/>
          <p:nvPr/>
        </p:nvSpPr>
        <p:spPr>
          <a:xfrm>
            <a:off x="7304926" y="1623317"/>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Chart, pie chart&#10;&#10;Description automatically generated">
            <a:extLst>
              <a:ext uri="{FF2B5EF4-FFF2-40B4-BE49-F238E27FC236}">
                <a16:creationId xmlns:a16="http://schemas.microsoft.com/office/drawing/2014/main" id="{9DB14304-197B-4D13-AECD-F62FE67D6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926" y="1955523"/>
            <a:ext cx="4572000" cy="4572000"/>
          </a:xfrm>
          <a:prstGeom prst="rect">
            <a:avLst/>
          </a:prstGeom>
        </p:spPr>
      </p:pic>
      <p:sp>
        <p:nvSpPr>
          <p:cNvPr id="14" name="Rectangle 13">
            <a:extLst>
              <a:ext uri="{FF2B5EF4-FFF2-40B4-BE49-F238E27FC236}">
                <a16:creationId xmlns:a16="http://schemas.microsoft.com/office/drawing/2014/main" id="{5970FAA8-81CB-4736-9D7B-6DF7105E0913}"/>
              </a:ext>
            </a:extLst>
          </p:cNvPr>
          <p:cNvSpPr/>
          <p:nvPr/>
        </p:nvSpPr>
        <p:spPr>
          <a:xfrm>
            <a:off x="5946145" y="6139506"/>
            <a:ext cx="626724" cy="287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8CA635F-E5C5-41AE-A56F-652025F1722C}"/>
              </a:ext>
            </a:extLst>
          </p:cNvPr>
          <p:cNvSpPr/>
          <p:nvPr/>
        </p:nvSpPr>
        <p:spPr>
          <a:xfrm>
            <a:off x="3669634" y="6117827"/>
            <a:ext cx="446601" cy="409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50FAED-7BE9-4FD3-A982-2763AA57DDE9}"/>
              </a:ext>
            </a:extLst>
          </p:cNvPr>
          <p:cNvSpPr/>
          <p:nvPr/>
        </p:nvSpPr>
        <p:spPr>
          <a:xfrm>
            <a:off x="3428977" y="5144075"/>
            <a:ext cx="3143892" cy="287676"/>
          </a:xfrm>
          <a:prstGeom prst="rect">
            <a:avLst/>
          </a:prstGeom>
          <a:solidFill>
            <a:srgbClr val="1876F4"/>
          </a:solidFill>
          <a:ln>
            <a:solidFill>
              <a:srgbClr val="1876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6BF1477-5C6A-48AE-B712-CF30E02CC0F9}"/>
              </a:ext>
            </a:extLst>
          </p:cNvPr>
          <p:cNvSpPr txBox="1"/>
          <p:nvPr/>
        </p:nvSpPr>
        <p:spPr>
          <a:xfrm>
            <a:off x="4217518" y="5057080"/>
            <a:ext cx="1808252" cy="461665"/>
          </a:xfrm>
          <a:prstGeom prst="rect">
            <a:avLst/>
          </a:prstGeom>
          <a:noFill/>
        </p:spPr>
        <p:txBody>
          <a:bodyPr wrap="square" rtlCol="0">
            <a:spAutoFit/>
          </a:bodyPr>
          <a:lstStyle/>
          <a:p>
            <a:pPr algn="ctr"/>
            <a:r>
              <a:rPr lang="en-GB" sz="2400" dirty="0">
                <a:solidFill>
                  <a:schemeClr val="bg1"/>
                </a:solidFill>
              </a:rPr>
              <a:t>SUPPORT</a:t>
            </a:r>
          </a:p>
        </p:txBody>
      </p:sp>
      <p:sp>
        <p:nvSpPr>
          <p:cNvPr id="19" name="Rectangle 18">
            <a:extLst>
              <a:ext uri="{FF2B5EF4-FFF2-40B4-BE49-F238E27FC236}">
                <a16:creationId xmlns:a16="http://schemas.microsoft.com/office/drawing/2014/main" id="{D3F511C7-2973-44A6-8C43-30AE52F961B7}"/>
              </a:ext>
            </a:extLst>
          </p:cNvPr>
          <p:cNvSpPr/>
          <p:nvPr/>
        </p:nvSpPr>
        <p:spPr>
          <a:xfrm rot="2647115">
            <a:off x="2414427" y="1438381"/>
            <a:ext cx="1202075" cy="384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ACA9014-7B70-4629-AFC5-CB177DCFDDF8}"/>
              </a:ext>
            </a:extLst>
          </p:cNvPr>
          <p:cNvSpPr txBox="1"/>
          <p:nvPr/>
        </p:nvSpPr>
        <p:spPr>
          <a:xfrm rot="4819238">
            <a:off x="3832084" y="2992763"/>
            <a:ext cx="2095928" cy="369332"/>
          </a:xfrm>
          <a:prstGeom prst="rect">
            <a:avLst/>
          </a:prstGeom>
          <a:noFill/>
        </p:spPr>
        <p:txBody>
          <a:bodyPr wrap="square" rtlCol="0">
            <a:spAutoFit/>
          </a:bodyPr>
          <a:lstStyle/>
          <a:p>
            <a:r>
              <a:rPr lang="en-GB" dirty="0">
                <a:solidFill>
                  <a:schemeClr val="bg1"/>
                </a:solidFill>
              </a:rPr>
              <a:t>Challenge</a:t>
            </a:r>
          </a:p>
        </p:txBody>
      </p:sp>
      <p:pic>
        <p:nvPicPr>
          <p:cNvPr id="12" name="Picture 11" descr="A picture containing text, night sky&#10;&#10;Description automatically generated">
            <a:extLst>
              <a:ext uri="{FF2B5EF4-FFF2-40B4-BE49-F238E27FC236}">
                <a16:creationId xmlns:a16="http://schemas.microsoft.com/office/drawing/2014/main" id="{509D878F-2B24-48E3-8D85-4C8797E05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157149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4209204-798E-4750-AB7A-E3E5316FB424}"/>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What do they look like in a crisis?</a:t>
            </a:r>
          </a:p>
        </p:txBody>
      </p:sp>
      <p:sp>
        <p:nvSpPr>
          <p:cNvPr id="26" name="Isosceles Triangle 25">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 up of a metal pole&#10;&#10;Description automatically generated">
            <a:extLst>
              <a:ext uri="{FF2B5EF4-FFF2-40B4-BE49-F238E27FC236}">
                <a16:creationId xmlns:a16="http://schemas.microsoft.com/office/drawing/2014/main" id="{6C0F87EB-84AE-4779-95B4-C28CB46EF722}"/>
              </a:ext>
            </a:extLst>
          </p:cNvPr>
          <p:cNvPicPr>
            <a:picLocks noChangeAspect="1"/>
          </p:cNvPicPr>
          <p:nvPr/>
        </p:nvPicPr>
        <p:blipFill rotWithShape="1">
          <a:blip r:embed="rId3"/>
          <a:srcRect l="32622" r="13491" b="-1"/>
          <a:stretch/>
        </p:blipFill>
        <p:spPr>
          <a:xfrm>
            <a:off x="1243844" y="1265315"/>
            <a:ext cx="3410453" cy="4335340"/>
          </a:xfrm>
          <a:prstGeom prst="rect">
            <a:avLst/>
          </a:prstGeom>
        </p:spPr>
      </p:pic>
      <p:pic>
        <p:nvPicPr>
          <p:cNvPr id="25" name="Picture 24" descr="A picture containing text, night sky&#10;&#10;Description automatically generated">
            <a:extLst>
              <a:ext uri="{FF2B5EF4-FFF2-40B4-BE49-F238E27FC236}">
                <a16:creationId xmlns:a16="http://schemas.microsoft.com/office/drawing/2014/main" id="{8F3E5D5B-A1A4-4777-8A6E-D5B9574C4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400439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C5EA-6675-4CBC-ADE4-392CBA5D32A5}"/>
              </a:ext>
            </a:extLst>
          </p:cNvPr>
          <p:cNvSpPr>
            <a:spLocks noGrp="1"/>
          </p:cNvSpPr>
          <p:nvPr>
            <p:ph type="title"/>
          </p:nvPr>
        </p:nvSpPr>
        <p:spPr/>
        <p:txBody>
          <a:bodyPr>
            <a:normAutofit fontScale="90000"/>
          </a:bodyPr>
          <a:lstStyle/>
          <a:p>
            <a:r>
              <a:rPr lang="en-GB" dirty="0"/>
              <a:t>Ensure clarity of vision, ethos and strategic direction</a:t>
            </a:r>
            <a:br>
              <a:rPr lang="en-GB" dirty="0"/>
            </a:br>
            <a:endParaRPr lang="en-GB" dirty="0"/>
          </a:p>
        </p:txBody>
      </p:sp>
      <p:sp>
        <p:nvSpPr>
          <p:cNvPr id="4" name="TextBox 3">
            <a:extLst>
              <a:ext uri="{FF2B5EF4-FFF2-40B4-BE49-F238E27FC236}">
                <a16:creationId xmlns:a16="http://schemas.microsoft.com/office/drawing/2014/main" id="{7269D327-94C8-4E0D-BAAE-2841B42607FC}"/>
              </a:ext>
            </a:extLst>
          </p:cNvPr>
          <p:cNvSpPr txBox="1"/>
          <p:nvPr/>
        </p:nvSpPr>
        <p:spPr>
          <a:xfrm>
            <a:off x="1835512" y="2270588"/>
            <a:ext cx="7438490" cy="3631763"/>
          </a:xfrm>
          <a:prstGeom prst="rect">
            <a:avLst/>
          </a:prstGeom>
          <a:noFill/>
        </p:spPr>
        <p:txBody>
          <a:bodyPr wrap="square" rtlCol="0">
            <a:spAutoFit/>
          </a:bodyPr>
          <a:lstStyle/>
          <a:p>
            <a:pPr marL="457200" indent="-457200">
              <a:buFont typeface="Wingdings" panose="05000000000000000000" pitchFamily="2" charset="2"/>
              <a:buChar char="Ø"/>
            </a:pPr>
            <a:r>
              <a:rPr lang="en-GB" sz="2400" dirty="0"/>
              <a:t>Decisions about which pupils come in</a:t>
            </a:r>
          </a:p>
          <a:p>
            <a:pPr marL="457200" indent="-457200">
              <a:buFont typeface="Wingdings" panose="05000000000000000000" pitchFamily="2" charset="2"/>
              <a:buChar char="Ø"/>
            </a:pPr>
            <a:r>
              <a:rPr lang="en-GB" sz="2400" dirty="0" err="1"/>
              <a:t>Covid</a:t>
            </a:r>
            <a:r>
              <a:rPr lang="en-GB" sz="2400" dirty="0"/>
              <a:t> Risk assessment</a:t>
            </a:r>
          </a:p>
          <a:p>
            <a:pPr marL="457200" indent="-457200">
              <a:buFont typeface="Wingdings" panose="05000000000000000000" pitchFamily="2" charset="2"/>
              <a:buChar char="Ø"/>
            </a:pPr>
            <a:r>
              <a:rPr lang="en-GB" sz="2400" dirty="0"/>
              <a:t>Safeguarding</a:t>
            </a:r>
          </a:p>
          <a:p>
            <a:pPr marL="457200" indent="-457200">
              <a:buFont typeface="Wingdings" panose="05000000000000000000" pitchFamily="2" charset="2"/>
              <a:buChar char="Ø"/>
            </a:pPr>
            <a:r>
              <a:rPr lang="en-GB" sz="2400" dirty="0"/>
              <a:t>Health &amp; safety</a:t>
            </a:r>
          </a:p>
          <a:p>
            <a:pPr marL="457200" indent="-457200">
              <a:buFont typeface="Wingdings" panose="05000000000000000000" pitchFamily="2" charset="2"/>
              <a:buChar char="Ø"/>
            </a:pPr>
            <a:r>
              <a:rPr lang="en-GB" sz="2400" dirty="0"/>
              <a:t>Wellbeing of staff</a:t>
            </a:r>
          </a:p>
          <a:p>
            <a:pPr marL="457200" indent="-457200">
              <a:buFont typeface="Wingdings" panose="05000000000000000000" pitchFamily="2" charset="2"/>
              <a:buChar char="Ø"/>
            </a:pPr>
            <a:r>
              <a:rPr lang="en-GB" sz="2400" dirty="0"/>
              <a:t>Wellbeing of leaders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p:txBody>
      </p:sp>
      <p:pic>
        <p:nvPicPr>
          <p:cNvPr id="5" name="Picture 4" descr="A picture containing text, night sky&#10;&#10;Description automatically generated">
            <a:extLst>
              <a:ext uri="{FF2B5EF4-FFF2-40B4-BE49-F238E27FC236}">
                <a16:creationId xmlns:a16="http://schemas.microsoft.com/office/drawing/2014/main" id="{FB18D822-1236-463D-B088-C8C82C455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285585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8E1AE-33A1-47E5-9BF0-30867C35C11B}"/>
              </a:ext>
            </a:extLst>
          </p:cNvPr>
          <p:cNvSpPr>
            <a:spLocks noGrp="1"/>
          </p:cNvSpPr>
          <p:nvPr>
            <p:ph type="title"/>
          </p:nvPr>
        </p:nvSpPr>
        <p:spPr>
          <a:xfrm>
            <a:off x="1333502" y="609600"/>
            <a:ext cx="10173554" cy="1320800"/>
          </a:xfrm>
        </p:spPr>
        <p:txBody>
          <a:bodyPr>
            <a:normAutofit fontScale="90000"/>
          </a:bodyPr>
          <a:lstStyle/>
          <a:p>
            <a:pPr>
              <a:lnSpc>
                <a:spcPct val="90000"/>
              </a:lnSpc>
            </a:pPr>
            <a:r>
              <a:rPr lang="en-GB" kern="0" dirty="0"/>
              <a:t>Hold executive leaders to account for the educational performance of the organisation and its pupils and performance management of staff</a:t>
            </a:r>
            <a:br>
              <a:rPr lang="en-GB" sz="2000" kern="0" dirty="0"/>
            </a:br>
            <a:endParaRPr lang="en-GB" sz="2000"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DB2E12-E510-4920-A491-A7EA87618706}"/>
              </a:ext>
            </a:extLst>
          </p:cNvPr>
          <p:cNvSpPr>
            <a:spLocks noGrp="1"/>
          </p:cNvSpPr>
          <p:nvPr>
            <p:ph idx="1"/>
          </p:nvPr>
        </p:nvSpPr>
        <p:spPr>
          <a:xfrm>
            <a:off x="2218964" y="2977227"/>
            <a:ext cx="8596668" cy="3880773"/>
          </a:xfrm>
        </p:spPr>
        <p:txBody>
          <a:bodyPr>
            <a:normAutofit/>
          </a:bodyPr>
          <a:lstStyle/>
          <a:p>
            <a:r>
              <a:rPr lang="en-GB" sz="2400" dirty="0"/>
              <a:t>Classroom organisation</a:t>
            </a:r>
          </a:p>
          <a:p>
            <a:r>
              <a:rPr lang="en-GB" sz="2400" dirty="0"/>
              <a:t>What are they learning?</a:t>
            </a:r>
          </a:p>
          <a:p>
            <a:r>
              <a:rPr lang="en-GB" sz="2400" dirty="0"/>
              <a:t>What is the online offer?</a:t>
            </a:r>
          </a:p>
          <a:p>
            <a:r>
              <a:rPr lang="en-GB" sz="2400" dirty="0"/>
              <a:t>How are they accessing it?</a:t>
            </a:r>
          </a:p>
          <a:p>
            <a:r>
              <a:rPr lang="en-GB" sz="2400" dirty="0"/>
              <a:t>If staff are not needed in person, what are they doing?</a:t>
            </a:r>
          </a:p>
          <a:p>
            <a:endParaRPr lang="en-GB" sz="2000" dirty="0"/>
          </a:p>
          <a:p>
            <a:endParaRPr lang="en-GB" sz="2000" dirty="0"/>
          </a:p>
          <a:p>
            <a:endParaRPr lang="en-GB" sz="20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picture containing text, night sky&#10;&#10;Description automatically generated">
            <a:extLst>
              <a:ext uri="{FF2B5EF4-FFF2-40B4-BE49-F238E27FC236}">
                <a16:creationId xmlns:a16="http://schemas.microsoft.com/office/drawing/2014/main" id="{E8C9DE80-774A-4133-B9D7-8483D3AA2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105726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ECFB0-9B8D-48D2-BB5A-5C3A8B8124B3}"/>
              </a:ext>
            </a:extLst>
          </p:cNvPr>
          <p:cNvSpPr>
            <a:spLocks noGrp="1"/>
          </p:cNvSpPr>
          <p:nvPr>
            <p:ph type="title"/>
          </p:nvPr>
        </p:nvSpPr>
        <p:spPr>
          <a:xfrm>
            <a:off x="1333502" y="609600"/>
            <a:ext cx="8596668" cy="1320800"/>
          </a:xfrm>
        </p:spPr>
        <p:txBody>
          <a:bodyPr>
            <a:normAutofit/>
          </a:bodyPr>
          <a:lstStyle/>
          <a:p>
            <a:pPr>
              <a:lnSpc>
                <a:spcPct val="90000"/>
              </a:lnSpc>
            </a:pPr>
            <a:r>
              <a:rPr lang="en-GB" sz="2500"/>
              <a:t>Oversee the financial performance of the organisation and making sure its money is well spent.</a:t>
            </a:r>
            <a:br>
              <a:rPr lang="en-GB" sz="2500"/>
            </a:br>
            <a:endParaRPr lang="en-GB" sz="2500"/>
          </a:p>
        </p:txBody>
      </p:sp>
      <p:sp>
        <p:nvSpPr>
          <p:cNvPr id="47" name="Isosceles Triangle 4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51" name="Straight Connector 5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0122CA2-992E-4AEF-94A3-3BE81DD46755}"/>
              </a:ext>
            </a:extLst>
          </p:cNvPr>
          <p:cNvSpPr>
            <a:spLocks noGrp="1"/>
          </p:cNvSpPr>
          <p:nvPr>
            <p:ph idx="1"/>
          </p:nvPr>
        </p:nvSpPr>
        <p:spPr>
          <a:xfrm>
            <a:off x="1695104" y="2182553"/>
            <a:ext cx="8470898" cy="3429260"/>
          </a:xfrm>
        </p:spPr>
        <p:txBody>
          <a:bodyPr>
            <a:normAutofit/>
          </a:bodyPr>
          <a:lstStyle/>
          <a:p>
            <a:r>
              <a:rPr lang="en-GB" dirty="0"/>
              <a:t> </a:t>
            </a:r>
            <a:r>
              <a:rPr lang="en-GB" sz="2400" dirty="0"/>
              <a:t>Schools Financial Value Standard submission</a:t>
            </a:r>
          </a:p>
          <a:p>
            <a:r>
              <a:rPr lang="en-GB" sz="2400" dirty="0"/>
              <a:t> Budget approval and submission</a:t>
            </a:r>
          </a:p>
          <a:p>
            <a:r>
              <a:rPr lang="en-GB" sz="2400" dirty="0"/>
              <a:t> Budget Forecast Outturn Return (Academies) </a:t>
            </a:r>
          </a:p>
          <a:p>
            <a:r>
              <a:rPr lang="en-GB" sz="2400" dirty="0"/>
              <a:t>Three-year forecast submission (Academies) </a:t>
            </a:r>
          </a:p>
          <a:p>
            <a:r>
              <a:rPr lang="en-GB" sz="2400" dirty="0"/>
              <a:t> Recruitment for September 2020</a:t>
            </a:r>
          </a:p>
          <a:p>
            <a:r>
              <a:rPr lang="en-GB" sz="2400" dirty="0"/>
              <a:t> Costs incurred over the crisis </a:t>
            </a:r>
          </a:p>
          <a:p>
            <a:r>
              <a:rPr lang="en-GB" sz="2400" dirty="0"/>
              <a:t>Checking for fraud</a:t>
            </a:r>
          </a:p>
        </p:txBody>
      </p:sp>
      <p:sp>
        <p:nvSpPr>
          <p:cNvPr id="5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descr="A picture containing text, night sky&#10;&#10;Description automatically generated">
            <a:extLst>
              <a:ext uri="{FF2B5EF4-FFF2-40B4-BE49-F238E27FC236}">
                <a16:creationId xmlns:a16="http://schemas.microsoft.com/office/drawing/2014/main" id="{F40CDCBB-D259-4C92-BBAA-EB3FE9704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46021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442D-4C99-4F89-BE7F-CA00363CB08B}"/>
              </a:ext>
            </a:extLst>
          </p:cNvPr>
          <p:cNvSpPr>
            <a:spLocks noGrp="1"/>
          </p:cNvSpPr>
          <p:nvPr>
            <p:ph type="title"/>
          </p:nvPr>
        </p:nvSpPr>
        <p:spPr>
          <a:xfrm>
            <a:off x="1232899" y="896740"/>
            <a:ext cx="8596668" cy="654121"/>
          </a:xfrm>
        </p:spPr>
        <p:txBody>
          <a:bodyPr/>
          <a:lstStyle/>
          <a:p>
            <a:r>
              <a:rPr lang="en-GB" dirty="0"/>
              <a:t>Approach of the Trust</a:t>
            </a:r>
          </a:p>
        </p:txBody>
      </p:sp>
      <p:sp>
        <p:nvSpPr>
          <p:cNvPr id="4" name="TextBox 3">
            <a:extLst>
              <a:ext uri="{FF2B5EF4-FFF2-40B4-BE49-F238E27FC236}">
                <a16:creationId xmlns:a16="http://schemas.microsoft.com/office/drawing/2014/main" id="{7EF29038-3985-45F0-8DB3-FEF28C0BB847}"/>
              </a:ext>
            </a:extLst>
          </p:cNvPr>
          <p:cNvSpPr txBox="1"/>
          <p:nvPr/>
        </p:nvSpPr>
        <p:spPr>
          <a:xfrm>
            <a:off x="1232898" y="2075380"/>
            <a:ext cx="8596668" cy="430887"/>
          </a:xfrm>
          <a:prstGeom prst="rect">
            <a:avLst/>
          </a:prstGeom>
          <a:noFill/>
        </p:spPr>
        <p:txBody>
          <a:bodyPr wrap="square" rtlCol="0">
            <a:spAutoFit/>
          </a:bodyPr>
          <a:lstStyle/>
          <a:p>
            <a:pPr marL="285750" indent="-285750">
              <a:buFont typeface="Wingdings" panose="05000000000000000000" pitchFamily="2" charset="2"/>
              <a:buChar char="q"/>
            </a:pPr>
            <a:r>
              <a:rPr lang="en-GB" sz="2200" dirty="0"/>
              <a:t>Establish a committee to oversee &amp; act as decision making body</a:t>
            </a:r>
          </a:p>
        </p:txBody>
      </p:sp>
      <p:sp>
        <p:nvSpPr>
          <p:cNvPr id="5" name="TextBox 4">
            <a:extLst>
              <a:ext uri="{FF2B5EF4-FFF2-40B4-BE49-F238E27FC236}">
                <a16:creationId xmlns:a16="http://schemas.microsoft.com/office/drawing/2014/main" id="{1E30320E-65A2-48E9-A19D-116C0778E4FA}"/>
              </a:ext>
            </a:extLst>
          </p:cNvPr>
          <p:cNvSpPr txBox="1"/>
          <p:nvPr/>
        </p:nvSpPr>
        <p:spPr>
          <a:xfrm>
            <a:off x="1232898" y="2499458"/>
            <a:ext cx="8596667" cy="430887"/>
          </a:xfrm>
          <a:prstGeom prst="rect">
            <a:avLst/>
          </a:prstGeom>
          <a:noFill/>
        </p:spPr>
        <p:txBody>
          <a:bodyPr wrap="square" rtlCol="0">
            <a:spAutoFit/>
          </a:bodyPr>
          <a:lstStyle/>
          <a:p>
            <a:pPr marL="285750" indent="-285750">
              <a:buFont typeface="Wingdings" panose="05000000000000000000" pitchFamily="2" charset="2"/>
              <a:buChar char="q"/>
            </a:pPr>
            <a:r>
              <a:rPr lang="en-GB" sz="2200" dirty="0"/>
              <a:t>Close working relationship between CEO, HTs, Chairs &amp; V Chairs </a:t>
            </a:r>
          </a:p>
        </p:txBody>
      </p:sp>
      <p:sp>
        <p:nvSpPr>
          <p:cNvPr id="6" name="TextBox 5">
            <a:extLst>
              <a:ext uri="{FF2B5EF4-FFF2-40B4-BE49-F238E27FC236}">
                <a16:creationId xmlns:a16="http://schemas.microsoft.com/office/drawing/2014/main" id="{3523802B-1833-405A-9086-F1FFC1DA1C36}"/>
              </a:ext>
            </a:extLst>
          </p:cNvPr>
          <p:cNvSpPr txBox="1"/>
          <p:nvPr/>
        </p:nvSpPr>
        <p:spPr>
          <a:xfrm>
            <a:off x="1232898" y="2923536"/>
            <a:ext cx="8188503" cy="400110"/>
          </a:xfrm>
          <a:prstGeom prst="rect">
            <a:avLst/>
          </a:prstGeom>
          <a:noFill/>
        </p:spPr>
        <p:txBody>
          <a:bodyPr wrap="square" rtlCol="0">
            <a:spAutoFit/>
          </a:bodyPr>
          <a:lstStyle/>
          <a:p>
            <a:pPr marL="285750" indent="-285750">
              <a:buFont typeface="Wingdings" panose="05000000000000000000" pitchFamily="2" charset="2"/>
              <a:buChar char="q"/>
            </a:pPr>
            <a:r>
              <a:rPr lang="en-GB" sz="2000" dirty="0"/>
              <a:t>Robust challenge from local boards communicated to the Trust</a:t>
            </a:r>
          </a:p>
        </p:txBody>
      </p:sp>
      <p:sp>
        <p:nvSpPr>
          <p:cNvPr id="9" name="TextBox 8">
            <a:extLst>
              <a:ext uri="{FF2B5EF4-FFF2-40B4-BE49-F238E27FC236}">
                <a16:creationId xmlns:a16="http://schemas.microsoft.com/office/drawing/2014/main" id="{86CDB6DE-3709-43BD-BA2E-47D90230BD11}"/>
              </a:ext>
            </a:extLst>
          </p:cNvPr>
          <p:cNvSpPr txBox="1"/>
          <p:nvPr/>
        </p:nvSpPr>
        <p:spPr>
          <a:xfrm>
            <a:off x="1232898" y="3331396"/>
            <a:ext cx="7900827" cy="430887"/>
          </a:xfrm>
          <a:prstGeom prst="rect">
            <a:avLst/>
          </a:prstGeom>
          <a:noFill/>
        </p:spPr>
        <p:txBody>
          <a:bodyPr wrap="square" rtlCol="0">
            <a:spAutoFit/>
          </a:bodyPr>
          <a:lstStyle/>
          <a:p>
            <a:pPr marL="285750" indent="-285750">
              <a:buFont typeface="Wingdings" panose="05000000000000000000" pitchFamily="2" charset="2"/>
              <a:buChar char="q"/>
            </a:pPr>
            <a:r>
              <a:rPr lang="en-GB" sz="2200" dirty="0"/>
              <a:t>Standardisation across the Trust in communications, CPD, </a:t>
            </a:r>
          </a:p>
        </p:txBody>
      </p:sp>
      <p:sp>
        <p:nvSpPr>
          <p:cNvPr id="10" name="TextBox 9">
            <a:extLst>
              <a:ext uri="{FF2B5EF4-FFF2-40B4-BE49-F238E27FC236}">
                <a16:creationId xmlns:a16="http://schemas.microsoft.com/office/drawing/2014/main" id="{C9424843-CC66-4E5A-8F26-013091144789}"/>
              </a:ext>
            </a:extLst>
          </p:cNvPr>
          <p:cNvSpPr txBox="1"/>
          <p:nvPr/>
        </p:nvSpPr>
        <p:spPr>
          <a:xfrm>
            <a:off x="1232898" y="3771692"/>
            <a:ext cx="6339155" cy="430887"/>
          </a:xfrm>
          <a:prstGeom prst="rect">
            <a:avLst/>
          </a:prstGeom>
          <a:noFill/>
        </p:spPr>
        <p:txBody>
          <a:bodyPr wrap="square" rtlCol="0">
            <a:spAutoFit/>
          </a:bodyPr>
          <a:lstStyle/>
          <a:p>
            <a:pPr marL="285750" indent="-285750">
              <a:buFont typeface="Wingdings" panose="05000000000000000000" pitchFamily="2" charset="2"/>
              <a:buChar char="q"/>
            </a:pPr>
            <a:r>
              <a:rPr lang="en-GB" sz="2200" dirty="0"/>
              <a:t>Collaborative approach to remote learning</a:t>
            </a:r>
          </a:p>
        </p:txBody>
      </p:sp>
      <p:sp>
        <p:nvSpPr>
          <p:cNvPr id="11" name="TextBox 10">
            <a:extLst>
              <a:ext uri="{FF2B5EF4-FFF2-40B4-BE49-F238E27FC236}">
                <a16:creationId xmlns:a16="http://schemas.microsoft.com/office/drawing/2014/main" id="{0DE01C02-6173-45AF-A454-055201DE17CB}"/>
              </a:ext>
            </a:extLst>
          </p:cNvPr>
          <p:cNvSpPr txBox="1"/>
          <p:nvPr/>
        </p:nvSpPr>
        <p:spPr>
          <a:xfrm>
            <a:off x="4756934" y="4542432"/>
            <a:ext cx="7376845" cy="307777"/>
          </a:xfrm>
          <a:prstGeom prst="rect">
            <a:avLst/>
          </a:prstGeom>
          <a:noFill/>
        </p:spPr>
        <p:txBody>
          <a:bodyPr wrap="square" rtlCol="0">
            <a:spAutoFit/>
          </a:bodyPr>
          <a:lstStyle/>
          <a:p>
            <a:r>
              <a:rPr lang="en-GB" sz="1400" i="1" dirty="0"/>
              <a:t>Clevedon Learning Trust / Educate Together Academy Trust</a:t>
            </a:r>
          </a:p>
        </p:txBody>
      </p:sp>
      <p:pic>
        <p:nvPicPr>
          <p:cNvPr id="14" name="Picture 13" descr="A picture containing text, night sky&#10;&#10;Description automatically generated">
            <a:extLst>
              <a:ext uri="{FF2B5EF4-FFF2-40B4-BE49-F238E27FC236}">
                <a16:creationId xmlns:a16="http://schemas.microsoft.com/office/drawing/2014/main" id="{269F1E24-8CD0-42ED-8DF3-E0F343F2B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879" y="5393933"/>
            <a:ext cx="1361013" cy="1472534"/>
          </a:xfrm>
          <a:prstGeom prst="rect">
            <a:avLst/>
          </a:prstGeom>
        </p:spPr>
      </p:pic>
    </p:spTree>
    <p:extLst>
      <p:ext uri="{BB962C8B-B14F-4D97-AF65-F5344CB8AC3E}">
        <p14:creationId xmlns:p14="http://schemas.microsoft.com/office/powerpoint/2010/main" val="22826170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560</Words>
  <Application>Microsoft Office PowerPoint</Application>
  <PresentationFormat>Widescreen</PresentationFormat>
  <Paragraphs>71</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Trebuchet MS</vt:lpstr>
      <vt:lpstr>Wingdings</vt:lpstr>
      <vt:lpstr>Wingdings 3</vt:lpstr>
      <vt:lpstr>Facet</vt:lpstr>
      <vt:lpstr>1_Facet</vt:lpstr>
      <vt:lpstr>   The Importance of Governance at a time of Crisis</vt:lpstr>
      <vt:lpstr>3 core functions of a governing board  (there may be a fourth!)</vt:lpstr>
      <vt:lpstr>Effective Governance</vt:lpstr>
      <vt:lpstr>Governance in a crisis</vt:lpstr>
      <vt:lpstr>What do they look like in a crisis?</vt:lpstr>
      <vt:lpstr>Ensure clarity of vision, ethos and strategic direction </vt:lpstr>
      <vt:lpstr>Hold executive leaders to account for the educational performance of the organisation and its pupils and performance management of staff </vt:lpstr>
      <vt:lpstr>Oversee the financial performance of the organisation and making sure its money is well spent. </vt:lpstr>
      <vt:lpstr>Approach of the Trust</vt:lpstr>
      <vt:lpstr>PowerPoint Presentation</vt:lpstr>
      <vt:lpstr>PowerPoint Presentation</vt:lpstr>
      <vt:lpstr>PowerPoint Presentation</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Governance at a time of Crisis</dc:title>
  <dc:creator>Julia Skinner</dc:creator>
  <cp:lastModifiedBy>Lizana Oberholzer</cp:lastModifiedBy>
  <cp:revision>44</cp:revision>
  <dcterms:created xsi:type="dcterms:W3CDTF">2020-06-23T09:26:17Z</dcterms:created>
  <dcterms:modified xsi:type="dcterms:W3CDTF">2021-02-18T16:28:50Z</dcterms:modified>
</cp:coreProperties>
</file>