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90" r:id="rId2"/>
    <p:sldId id="360" r:id="rId3"/>
    <p:sldId id="363" r:id="rId4"/>
    <p:sldId id="343" r:id="rId5"/>
    <p:sldId id="361" r:id="rId6"/>
    <p:sldId id="427" r:id="rId7"/>
    <p:sldId id="356" r:id="rId8"/>
    <p:sldId id="301" r:id="rId9"/>
    <p:sldId id="354" r:id="rId10"/>
    <p:sldId id="357" r:id="rId11"/>
    <p:sldId id="358" r:id="rId12"/>
    <p:sldId id="364" r:id="rId13"/>
    <p:sldId id="428" r:id="rId14"/>
    <p:sldId id="429" r:id="rId15"/>
    <p:sldId id="355" r:id="rId16"/>
    <p:sldId id="265" r:id="rId17"/>
    <p:sldId id="34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1D1AB-C9AB-4CF8-84E9-45E481255184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84BE2-7CD0-4880-94C4-40E1CC534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664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Democratic accountability? Accountability here is upwards or hierarchical accountability – horizontal a/c?  Place of SI? Strategic local planning?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030A91-2163-411C-9B4B-5419B4235C6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733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E3DD98-14E3-499F-B611-EF915CD91900}" type="slidenum">
              <a:rPr lang="en-GB" smtClean="0"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6471F-9894-4F68-814D-174EF2240E4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/>
              <a:t>s.bubb@ucl.ac.uk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95AC338-11BD-45DC-BEFF-7D28F2BB500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GB"/>
              <a:t>05/09/2019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503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26B9-4DC7-442F-980F-EB63685C474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C7D8-16E6-410D-82DD-2A8C51FDF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26B9-4DC7-442F-980F-EB63685C474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C7D8-16E6-410D-82DD-2A8C51FDF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26B9-4DC7-442F-980F-EB63685C474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C7D8-16E6-410D-82DD-2A8C51FDF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26B9-4DC7-442F-980F-EB63685C474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C7D8-16E6-410D-82DD-2A8C51FDF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26B9-4DC7-442F-980F-EB63685C474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C7D8-16E6-410D-82DD-2A8C51FDF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26B9-4DC7-442F-980F-EB63685C474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C7D8-16E6-410D-82DD-2A8C51FDF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26B9-4DC7-442F-980F-EB63685C474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C7D8-16E6-410D-82DD-2A8C51FDF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26B9-4DC7-442F-980F-EB63685C474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C7D8-16E6-410D-82DD-2A8C51FDF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26B9-4DC7-442F-980F-EB63685C474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C7D8-16E6-410D-82DD-2A8C51FDF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26B9-4DC7-442F-980F-EB63685C474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C7D8-16E6-410D-82DD-2A8C51FDF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26B9-4DC7-442F-980F-EB63685C474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C7D8-16E6-410D-82DD-2A8C51FDF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E26B9-4DC7-442F-980F-EB63685C474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EC7D8-16E6-410D-82DD-2A8C51FDF7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ga.org.uk/Home.aspx" TargetMode="External"/><Relationship Id="rId3" Type="http://schemas.openxmlformats.org/officeDocument/2006/relationships/hyperlink" Target="http://www.sarabubb.com/middle-tier/4594671314" TargetMode="External"/><Relationship Id="rId7" Type="http://schemas.openxmlformats.org/officeDocument/2006/relationships/hyperlink" Target="https://www.gov.uk/government/publications/early-career-framework-reforms-overview/early-career-framework-reforms-overview" TargetMode="External"/><Relationship Id="rId2" Type="http://schemas.openxmlformats.org/officeDocument/2006/relationships/hyperlink" Target="http://www.belmas.org.uk/RIG-GG/Overvie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tuk.org.uk/" TargetMode="External"/><Relationship Id="rId5" Type="http://schemas.openxmlformats.org/officeDocument/2006/relationships/hyperlink" Target="https://assets.publishing.service.gov.uk/government/uploads/system/uploads/attachment_data/file/843676/Initial_teacher_training_core_content_framework.pdf" TargetMode="External"/><Relationship Id="rId10" Type="http://schemas.openxmlformats.org/officeDocument/2006/relationships/hyperlink" Target="https://www.gov.uk/government/news/struggling-schools-set-for-specialist-support" TargetMode="External"/><Relationship Id="rId4" Type="http://schemas.openxmlformats.org/officeDocument/2006/relationships/hyperlink" Target="https://barrycarpentereducation.com/2020/04/23/the-recovery-curriculum/" TargetMode="External"/><Relationship Id="rId9" Type="http://schemas.openxmlformats.org/officeDocument/2006/relationships/hyperlink" Target="https://knowhow.ncvo.org.uk/governance/improving-your-governance-practice/trustee-diversity/how-to-increase-diversity-among-trustees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journals.sagepub.com/doi/pdf/10.1177/1741143219831490" TargetMode="External"/><Relationship Id="rId2" Type="http://schemas.openxmlformats.org/officeDocument/2006/relationships/hyperlink" Target="http://www.sarabubb.com/middle-tier/459467131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lse.ac.uk/social-policy/Assets/Documents/PDF/Research-reports/Academies-Vision-Report.pdf" TargetMode="External"/><Relationship Id="rId4" Type="http://schemas.openxmlformats.org/officeDocument/2006/relationships/hyperlink" Target="https://journals.sagepub.com/doi/pdf/10.1177/1741143217751079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3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image" Target="../media/image1.jpe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A159B-88D1-4E5E-AD46-18007FF80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08175"/>
          </a:xfrm>
        </p:spPr>
        <p:txBody>
          <a:bodyPr>
            <a:normAutofit fontScale="90000"/>
          </a:bodyPr>
          <a:lstStyle/>
          <a:p>
            <a:r>
              <a:rPr lang="en-GB" dirty="0"/>
              <a:t>‘</a:t>
            </a:r>
            <a:r>
              <a:rPr lang="en-GB" sz="4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Governing and Governance: Multi-Academy Trust vs Maintained contexts' governing</a:t>
            </a:r>
            <a:r>
              <a:rPr lang="en-GB" dirty="0"/>
              <a:t>’</a:t>
            </a:r>
            <a:endParaRPr lang="en-GB" sz="4800" b="1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B011A050-085B-4A6F-8FCB-37032AA5CE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088298"/>
            <a:ext cx="6400800" cy="1908175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/>
              <a:t>Dr Deborah Outhwaite</a:t>
            </a:r>
          </a:p>
          <a:p>
            <a:r>
              <a:rPr lang="en-GB" b="1" dirty="0"/>
              <a:t>@deb_outhwaite</a:t>
            </a:r>
          </a:p>
          <a:p>
            <a:r>
              <a:rPr lang="en-GB" b="1" dirty="0"/>
              <a:t>Fabian Meeting</a:t>
            </a:r>
          </a:p>
          <a:p>
            <a:r>
              <a:rPr lang="en-GB" b="1" dirty="0"/>
              <a:t>Tuesday 22</a:t>
            </a:r>
            <a:r>
              <a:rPr lang="en-GB" b="1" baseline="30000" dirty="0"/>
              <a:t>nd</a:t>
            </a:r>
            <a:r>
              <a:rPr lang="en-GB" b="1" dirty="0"/>
              <a:t> February 2021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798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8C497-A2A2-4451-981C-A2FF0A68E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The changing nature of the </a:t>
            </a:r>
            <a:br>
              <a:rPr lang="en-GB" b="1" dirty="0"/>
            </a:br>
            <a:r>
              <a:rPr lang="en-GB" b="1" dirty="0"/>
              <a:t>Middle Tier in England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02038-0303-4469-B735-CFB6367F9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Using wealth of resources:</a:t>
            </a:r>
          </a:p>
          <a:p>
            <a:pPr lvl="1"/>
            <a:r>
              <a:rPr lang="en-GB" dirty="0"/>
              <a:t>Staff are our most important resource:</a:t>
            </a:r>
          </a:p>
          <a:p>
            <a:pPr lvl="2"/>
            <a:r>
              <a:rPr lang="en-GB" dirty="0"/>
              <a:t>Where does their support come from?</a:t>
            </a:r>
          </a:p>
          <a:p>
            <a:pPr lvl="2"/>
            <a:r>
              <a:rPr lang="en-GB" dirty="0"/>
              <a:t>NGA/ Forum/ CST/ ASCL/ NAHT</a:t>
            </a:r>
          </a:p>
          <a:p>
            <a:pPr lvl="2"/>
            <a:r>
              <a:rPr lang="en-GB" dirty="0"/>
              <a:t>Informed CPLD – huge variance</a:t>
            </a:r>
          </a:p>
          <a:p>
            <a:pPr lvl="1"/>
            <a:r>
              <a:rPr lang="en-GB" dirty="0"/>
              <a:t>Understanding our ‘catchment’ issues</a:t>
            </a:r>
          </a:p>
          <a:p>
            <a:pPr lvl="1"/>
            <a:r>
              <a:rPr lang="en-GB" dirty="0"/>
              <a:t>Research in an ever-changing landscape…</a:t>
            </a:r>
          </a:p>
          <a:p>
            <a:pPr lvl="1"/>
            <a:r>
              <a:rPr lang="en-GB" dirty="0"/>
              <a:t>Diversity, always been important, but post #BLM now need to show visibility (NCVO)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5997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8C497-A2A2-4451-981C-A2FF0A68E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The changing nature of the </a:t>
            </a:r>
            <a:br>
              <a:rPr lang="en-GB" b="1" dirty="0"/>
            </a:br>
            <a:r>
              <a:rPr lang="en-GB" b="1" dirty="0"/>
              <a:t>Middle Tier in England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02038-0303-4469-B735-CFB6367F9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Defining what’s important?</a:t>
            </a:r>
          </a:p>
          <a:p>
            <a:pPr lvl="1"/>
            <a:r>
              <a:rPr lang="en-GB" dirty="0"/>
              <a:t>Being congruent with values – what are they?</a:t>
            </a:r>
          </a:p>
          <a:p>
            <a:pPr lvl="1"/>
            <a:r>
              <a:rPr lang="en-GB" dirty="0"/>
              <a:t>Post-</a:t>
            </a:r>
            <a:r>
              <a:rPr lang="en-GB" dirty="0" err="1"/>
              <a:t>Covid</a:t>
            </a:r>
            <a:r>
              <a:rPr lang="en-GB" dirty="0"/>
              <a:t>: Trauma first, learning second</a:t>
            </a:r>
          </a:p>
          <a:p>
            <a:pPr lvl="1"/>
            <a:r>
              <a:rPr lang="en-GB" dirty="0"/>
              <a:t>Understanding economic imperative</a:t>
            </a:r>
          </a:p>
          <a:p>
            <a:pPr lvl="1"/>
            <a:r>
              <a:rPr lang="en-GB" dirty="0"/>
              <a:t>Demands on Mothers: systemic inequalities</a:t>
            </a:r>
          </a:p>
          <a:p>
            <a:pPr lvl="1"/>
            <a:r>
              <a:rPr lang="en-GB" dirty="0"/>
              <a:t>Primary and Secondary: different learning curves</a:t>
            </a:r>
          </a:p>
          <a:p>
            <a:pPr lvl="1"/>
            <a:r>
              <a:rPr lang="en-GB" dirty="0"/>
              <a:t>Support your leaders, it’s lonely, Trust/GB role to be the challenge, when the time is right…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8719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362D4-9AF4-463B-8596-CD06EDDBD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Dual system here to stay?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4FF70-9D2D-4EA3-B34A-AA32AED46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The 8 Regional Schools Commissioners (RSCs) and the National School Commissioner, have huge power/influence</a:t>
            </a:r>
          </a:p>
          <a:p>
            <a:r>
              <a:rPr lang="en-GB" dirty="0"/>
              <a:t>The new 87 TS Super Hubs will lead on:</a:t>
            </a:r>
          </a:p>
          <a:p>
            <a:pPr lvl="1"/>
            <a:r>
              <a:rPr lang="en-GB" dirty="0"/>
              <a:t>ITE and Mentoring, national strategies such as the ECF roll out</a:t>
            </a:r>
          </a:p>
          <a:p>
            <a:pPr lvl="1"/>
            <a:r>
              <a:rPr lang="en-GB" dirty="0"/>
              <a:t>LPD, with the new-style NPQs</a:t>
            </a:r>
          </a:p>
          <a:p>
            <a:pPr lvl="1"/>
            <a:r>
              <a:rPr lang="en-GB" dirty="0"/>
              <a:t>SI and S2SS… using NLGs and NLEs, changed… </a:t>
            </a:r>
          </a:p>
          <a:p>
            <a:r>
              <a:rPr lang="en-GB" dirty="0"/>
              <a:t>Role of LAs not being challenged, remains unchanged statutorily but heavily eroded…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2013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362D4-9AF4-463B-8596-CD06EDDBD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How do we move forward?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4FF70-9D2D-4EA3-B34A-AA32AED46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The anti-academies arguments (Gunter and Courtney, 2020) are only part of the picture, see Cruddas 2020 CST paper…</a:t>
            </a:r>
          </a:p>
          <a:p>
            <a:r>
              <a:rPr lang="en-GB" dirty="0"/>
              <a:t>Labour will not be back in office until 2029:</a:t>
            </a:r>
          </a:p>
          <a:p>
            <a:pPr lvl="1"/>
            <a:r>
              <a:rPr lang="en-GB" dirty="0"/>
              <a:t>Secondaries: 80% </a:t>
            </a:r>
          </a:p>
          <a:p>
            <a:pPr lvl="1"/>
            <a:r>
              <a:rPr lang="en-GB" dirty="0"/>
              <a:t>Primaries: increasing from a third…</a:t>
            </a:r>
          </a:p>
          <a:p>
            <a:pPr lvl="1"/>
            <a:r>
              <a:rPr lang="en-GB" dirty="0"/>
              <a:t>Will be far more by 2029…</a:t>
            </a:r>
          </a:p>
          <a:p>
            <a:r>
              <a:rPr lang="en-GB" dirty="0"/>
              <a:t>Role of LAs eroded but have played a role in </a:t>
            </a:r>
            <a:r>
              <a:rPr lang="en-GB" dirty="0" err="1"/>
              <a:t>Covid</a:t>
            </a:r>
            <a:r>
              <a:rPr lang="en-GB" dirty="0"/>
              <a:t>…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1085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362D4-9AF4-463B-8596-CD06EDDBD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How do we move forward effectively?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4FF70-9D2D-4EA3-B34A-AA32AED46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Need to realise where we will be by 2029, so that policy can run from where we are, not where we may like to be…</a:t>
            </a:r>
          </a:p>
          <a:p>
            <a:r>
              <a:rPr lang="en-GB" dirty="0"/>
              <a:t>Decisions need to be taken around </a:t>
            </a:r>
            <a:r>
              <a:rPr lang="en-GB" u="sng" dirty="0"/>
              <a:t>how</a:t>
            </a:r>
            <a:r>
              <a:rPr lang="en-GB" dirty="0"/>
              <a:t> the Middle Tier is resolved</a:t>
            </a:r>
            <a:endParaRPr lang="en-GB" u="sng" dirty="0"/>
          </a:p>
          <a:p>
            <a:pPr lvl="1"/>
            <a:r>
              <a:rPr lang="en-GB" dirty="0"/>
              <a:t>All schools to </a:t>
            </a:r>
            <a:r>
              <a:rPr lang="en-GB" dirty="0" err="1"/>
              <a:t>academise</a:t>
            </a:r>
            <a:r>
              <a:rPr lang="en-GB" dirty="0"/>
              <a:t>?</a:t>
            </a:r>
          </a:p>
          <a:p>
            <a:pPr lvl="1"/>
            <a:r>
              <a:rPr lang="en-GB" dirty="0"/>
              <a:t>New ways forward for a residue form of LA?</a:t>
            </a:r>
          </a:p>
          <a:p>
            <a:r>
              <a:rPr lang="en-GB" dirty="0"/>
              <a:t>How to ensure equity of provision (particularly for SEND) in a competitive, marketized system that is paid for by the state?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5329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8C497-A2A2-4451-981C-A2FF0A68E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02038-0303-4469-B735-CFB6367F9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48307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GB" dirty="0">
              <a:hlinkClick r:id="rId2"/>
            </a:endParaRPr>
          </a:p>
          <a:p>
            <a:pPr marL="0" indent="0">
              <a:buNone/>
            </a:pPr>
            <a:r>
              <a:rPr lang="en-GB" sz="4900" dirty="0"/>
              <a:t>BELMAS Governance and Governing RIG: </a:t>
            </a:r>
            <a:r>
              <a:rPr lang="en-GB" sz="4900" dirty="0">
                <a:hlinkClick r:id="rId2"/>
              </a:rPr>
              <a:t>http://www.belmas.org.uk/RIG-GG/Overview</a:t>
            </a:r>
            <a:endParaRPr lang="en-GB" sz="4900" dirty="0"/>
          </a:p>
          <a:p>
            <a:pPr marL="0" indent="0">
              <a:buNone/>
            </a:pPr>
            <a:endParaRPr lang="en-GB" sz="4900" dirty="0"/>
          </a:p>
          <a:p>
            <a:pPr marL="0" indent="0">
              <a:buNone/>
            </a:pPr>
            <a:r>
              <a:rPr lang="en-GB" sz="4900" dirty="0" err="1"/>
              <a:t>Bubb</a:t>
            </a:r>
            <a:r>
              <a:rPr lang="en-GB" sz="4900" dirty="0"/>
              <a:t> et al (2019) ‘The Middle Tier’: </a:t>
            </a:r>
            <a:r>
              <a:rPr lang="en-GB" sz="4900" dirty="0">
                <a:hlinkClick r:id="rId3"/>
              </a:rPr>
              <a:t>www.sarabubb.com/middle-tier/4594671314</a:t>
            </a:r>
            <a:endParaRPr lang="en-GB" sz="4900" dirty="0"/>
          </a:p>
          <a:p>
            <a:pPr marL="0" indent="0">
              <a:buNone/>
            </a:pPr>
            <a:endParaRPr lang="en-GB" sz="4900" dirty="0"/>
          </a:p>
          <a:p>
            <a:pPr marL="0" indent="0">
              <a:buNone/>
            </a:pPr>
            <a:r>
              <a:rPr lang="en-GB" sz="4900" dirty="0"/>
              <a:t>Carpenter, B. (2020) Recovery Curriculum: </a:t>
            </a:r>
            <a:r>
              <a:rPr lang="en-GB" sz="4900" dirty="0">
                <a:hlinkClick r:id="rId4"/>
              </a:rPr>
              <a:t>https://barrycarpentereducation.com/2020/04/23/the-recovery-curriculum/</a:t>
            </a:r>
            <a:endParaRPr lang="en-GB" sz="4900" dirty="0"/>
          </a:p>
          <a:p>
            <a:pPr marL="0" indent="0">
              <a:buNone/>
            </a:pPr>
            <a:endParaRPr lang="en-GB" sz="4900" dirty="0"/>
          </a:p>
          <a:p>
            <a:pPr marL="0" indent="0">
              <a:buNone/>
            </a:pPr>
            <a:r>
              <a:rPr lang="en-GB" sz="4900" dirty="0"/>
              <a:t>Core Content Framework, DfE, 2019,: </a:t>
            </a:r>
            <a:r>
              <a:rPr lang="en-GB" sz="4900" dirty="0">
                <a:hlinkClick r:id="rId5"/>
              </a:rPr>
              <a:t>https://assets.publishing.service.gov.uk/government/uploads/system/uploads/attachment_data/file/843676/Initial_teacher_training_core_content_framework.pdf</a:t>
            </a:r>
            <a:endParaRPr lang="en-GB" sz="4900" dirty="0"/>
          </a:p>
          <a:p>
            <a:pPr marL="0" indent="0">
              <a:buNone/>
            </a:pPr>
            <a:endParaRPr lang="en-GB" sz="4900" dirty="0"/>
          </a:p>
          <a:p>
            <a:pPr marL="0" indent="0">
              <a:buNone/>
            </a:pPr>
            <a:r>
              <a:rPr lang="en-GB" sz="4900" dirty="0"/>
              <a:t>Confederation of School Trusts: </a:t>
            </a:r>
            <a:r>
              <a:rPr lang="en-GB" sz="4900" dirty="0">
                <a:hlinkClick r:id="rId6"/>
              </a:rPr>
              <a:t>https://cstuk.org.uk/</a:t>
            </a:r>
            <a:endParaRPr lang="en-GB" sz="4900" dirty="0"/>
          </a:p>
          <a:p>
            <a:pPr marL="0" indent="0">
              <a:buNone/>
            </a:pPr>
            <a:endParaRPr lang="en-GB" sz="4900" dirty="0"/>
          </a:p>
          <a:p>
            <a:pPr marL="0" indent="0">
              <a:buNone/>
            </a:pPr>
            <a:r>
              <a:rPr lang="en-GB" sz="4900" dirty="0"/>
              <a:t>Cruddas, L. (2020) Systems of Meaning: Three Nested Leadership Narratives for School Trusts, Confederation of School Trusts.</a:t>
            </a:r>
          </a:p>
          <a:p>
            <a:pPr marL="0" indent="0">
              <a:buNone/>
            </a:pPr>
            <a:endParaRPr lang="en-GB" sz="4900" dirty="0"/>
          </a:p>
          <a:p>
            <a:pPr marL="0" indent="0">
              <a:buNone/>
            </a:pPr>
            <a:r>
              <a:rPr lang="en-GB" sz="4900" dirty="0"/>
              <a:t>Early Career Framework, DfE, 2019: </a:t>
            </a:r>
            <a:r>
              <a:rPr lang="en-GB" sz="4900" dirty="0">
                <a:hlinkClick r:id="rId7"/>
              </a:rPr>
              <a:t>https://www.gov.uk/government/publications/early-career-framework-reforms-overview/early-career-framework-reforms-overview</a:t>
            </a:r>
            <a:endParaRPr lang="en-GB" sz="4900" dirty="0"/>
          </a:p>
          <a:p>
            <a:pPr marL="0" indent="0">
              <a:buNone/>
            </a:pPr>
            <a:endParaRPr lang="en-GB" sz="4900" dirty="0"/>
          </a:p>
          <a:p>
            <a:pPr marL="0" indent="0">
              <a:buNone/>
            </a:pPr>
            <a:r>
              <a:rPr lang="en-GB" sz="4800" dirty="0"/>
              <a:t>Gunter, H. and Courtney, S. (2020) A new public educative leadership? </a:t>
            </a:r>
            <a:r>
              <a:rPr lang="en-GB" sz="4800" i="1" dirty="0"/>
              <a:t>Management in Education</a:t>
            </a:r>
            <a:r>
              <a:rPr lang="en-GB" sz="4800" dirty="0"/>
              <a:t>, 1-5. </a:t>
            </a:r>
          </a:p>
          <a:p>
            <a:pPr marL="0" indent="0">
              <a:buNone/>
            </a:pPr>
            <a:endParaRPr lang="en-GB" sz="4900" dirty="0"/>
          </a:p>
          <a:p>
            <a:pPr marL="0" indent="0">
              <a:buNone/>
            </a:pPr>
            <a:r>
              <a:rPr lang="en-GB" sz="4900" dirty="0"/>
              <a:t>National Governance Association:  </a:t>
            </a:r>
            <a:r>
              <a:rPr lang="en-GB" sz="4900" dirty="0">
                <a:hlinkClick r:id="rId8"/>
              </a:rPr>
              <a:t>https://www.nga.org.uk/Home.aspx</a:t>
            </a:r>
            <a:endParaRPr lang="en-GB" sz="4900" dirty="0"/>
          </a:p>
          <a:p>
            <a:pPr marL="0" indent="0">
              <a:buNone/>
            </a:pPr>
            <a:endParaRPr lang="en-GB" sz="4900" dirty="0"/>
          </a:p>
          <a:p>
            <a:pPr marL="0" indent="0">
              <a:buNone/>
            </a:pPr>
            <a:r>
              <a:rPr lang="en-GB" sz="4900" dirty="0"/>
              <a:t>National Council for Voluntary Organisations: </a:t>
            </a:r>
            <a:r>
              <a:rPr lang="en-GB" sz="4900" dirty="0">
                <a:hlinkClick r:id="rId9"/>
              </a:rPr>
              <a:t>https://knowhow.ncvo.org.uk/governance/improving-your-governance-practice/trustee-diversity/how-to-increase-diversity-among-trustees</a:t>
            </a:r>
            <a:endParaRPr lang="en-GB" sz="4900" dirty="0"/>
          </a:p>
          <a:p>
            <a:pPr marL="0" indent="0">
              <a:buNone/>
            </a:pPr>
            <a:endParaRPr lang="en-GB" sz="4900" dirty="0"/>
          </a:p>
          <a:p>
            <a:pPr marL="0" indent="0">
              <a:buNone/>
            </a:pPr>
            <a:r>
              <a:rPr lang="en-GB" sz="4900" dirty="0"/>
              <a:t>Teaching School Super Hubs Announcement, DfE, 2020: </a:t>
            </a:r>
            <a:r>
              <a:rPr lang="en-GB" sz="4900" dirty="0">
                <a:hlinkClick r:id="rId10"/>
              </a:rPr>
              <a:t>https://www.gov.uk/government/news/struggling-schools-set-for-specialist-support</a:t>
            </a:r>
            <a:endParaRPr lang="en-GB" sz="4900" dirty="0"/>
          </a:p>
        </p:txBody>
      </p:sp>
    </p:spTree>
    <p:extLst>
      <p:ext uri="{BB962C8B-B14F-4D97-AF65-F5344CB8AC3E}">
        <p14:creationId xmlns:p14="http://schemas.microsoft.com/office/powerpoint/2010/main" val="28054776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47E72-85C1-4011-83B2-A95250055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Suggested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E6CF2-7820-41C4-BEEC-9C8089C2F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000" dirty="0" err="1"/>
              <a:t>Bubb</a:t>
            </a:r>
            <a:r>
              <a:rPr lang="en-US" sz="2000" dirty="0"/>
              <a:t>, S, Crossley-Holland, J, </a:t>
            </a:r>
            <a:r>
              <a:rPr lang="en-US" sz="2000" dirty="0" err="1"/>
              <a:t>Cordiner</a:t>
            </a:r>
            <a:r>
              <a:rPr lang="en-US" sz="2000" dirty="0"/>
              <a:t>, J, Cousin, S and </a:t>
            </a:r>
            <a:r>
              <a:rPr lang="en-US" sz="2000" dirty="0" err="1"/>
              <a:t>Earley</a:t>
            </a:r>
            <a:r>
              <a:rPr lang="en-US" sz="2000" dirty="0"/>
              <a:t>, P (2019) </a:t>
            </a:r>
            <a:r>
              <a:rPr lang="en-US" sz="2000" i="1" u="sng" dirty="0">
                <a:hlinkClick r:id="rId2"/>
              </a:rPr>
              <a:t>Understanding the Middle Tier: Comparative Costs of Academy and LA-maintained Sectors</a:t>
            </a:r>
            <a:r>
              <a:rPr lang="en-US" sz="2000" i="1" dirty="0"/>
              <a:t>.</a:t>
            </a:r>
            <a:r>
              <a:rPr lang="en-US" sz="2000" dirty="0"/>
              <a:t> London: Sara </a:t>
            </a:r>
            <a:r>
              <a:rPr lang="en-US" sz="2000" dirty="0" err="1"/>
              <a:t>Bubb</a:t>
            </a:r>
            <a:r>
              <a:rPr lang="en-US" sz="2000" dirty="0"/>
              <a:t> Associates </a:t>
            </a:r>
          </a:p>
          <a:p>
            <a:r>
              <a:rPr lang="en-GB" sz="1950" dirty="0"/>
              <a:t>Bush, T., (2019) Navigating structural change in the English schools’ system, </a:t>
            </a:r>
            <a:r>
              <a:rPr lang="en-GB" sz="1950" i="1" dirty="0"/>
              <a:t>Educational Management Administration &amp; Leadership</a:t>
            </a:r>
            <a:r>
              <a:rPr lang="en-GB" sz="1950" dirty="0"/>
              <a:t>, Vol. 47(3) 329–330:  </a:t>
            </a:r>
          </a:p>
          <a:p>
            <a:pPr marL="300038" lvl="1" indent="0">
              <a:buNone/>
            </a:pPr>
            <a:r>
              <a:rPr lang="en-GB" sz="1950" u="sng" dirty="0">
                <a:hlinkClick r:id="rId3"/>
              </a:rPr>
              <a:t>https://journals.sagepub.com/doi/pdf/10.1177/1741143219831490</a:t>
            </a:r>
            <a:endParaRPr lang="en-GB" sz="2000" dirty="0"/>
          </a:p>
          <a:p>
            <a:r>
              <a:rPr lang="en-GB" sz="2000" dirty="0"/>
              <a:t>Cousin, S. (2019) </a:t>
            </a:r>
            <a:r>
              <a:rPr lang="en-GB" sz="2000" i="1" dirty="0"/>
              <a:t>System Leadership Policy and Practice </a:t>
            </a:r>
            <a:r>
              <a:rPr lang="en-GB" sz="2000" dirty="0"/>
              <a:t>Bloomsbury</a:t>
            </a:r>
          </a:p>
          <a:p>
            <a:r>
              <a:rPr lang="en-GB" sz="2000" dirty="0"/>
              <a:t>Fullan, M. (2015) ‘Leadership from the Middle: A system strategy’ Education Canada. December 2015 pp 22-26 </a:t>
            </a:r>
          </a:p>
          <a:p>
            <a:r>
              <a:rPr lang="en-GB" sz="2000" dirty="0" err="1"/>
              <a:t>Greany</a:t>
            </a:r>
            <a:r>
              <a:rPr lang="en-GB" sz="2000" dirty="0"/>
              <a:t>, T. and Higham, R. (2018) Hierarchy, Markets &amp; Networks: Analysing the ‘self-improving school-led system’ in England and the implications for academies. London: UCL IOE Press. </a:t>
            </a:r>
            <a:r>
              <a:rPr lang="en-GB" sz="1950" dirty="0"/>
              <a:t> </a:t>
            </a:r>
          </a:p>
          <a:p>
            <a:r>
              <a:rPr lang="en-GB" sz="1950" dirty="0"/>
              <a:t>Simkins, T., </a:t>
            </a:r>
            <a:r>
              <a:rPr lang="en-GB" sz="1950" dirty="0" err="1"/>
              <a:t>Coldron</a:t>
            </a:r>
            <a:r>
              <a:rPr lang="en-GB" sz="1950" dirty="0"/>
              <a:t>, J., Crawford, M. and Maxwell, B. (2019) Emerging schooling landscapes in England: How primary system leaders are responding to new school groupings </a:t>
            </a:r>
            <a:r>
              <a:rPr lang="en-GB" sz="1950" i="1" dirty="0"/>
              <a:t>Educational Management Administration &amp; Leadership </a:t>
            </a:r>
            <a:r>
              <a:rPr lang="en-GB" sz="1950" dirty="0"/>
              <a:t>2019, Vol. 47(3) 331–348: </a:t>
            </a:r>
            <a:r>
              <a:rPr lang="en-GB" sz="1950" u="sng" dirty="0">
                <a:hlinkClick r:id="rId4"/>
              </a:rPr>
              <a:t>https://journals.sagepub.com/doi/pdf/10.1177/1741143217751079</a:t>
            </a:r>
            <a:endParaRPr lang="en-GB" sz="1950" dirty="0"/>
          </a:p>
          <a:p>
            <a:r>
              <a:rPr lang="en-GB" sz="1950" dirty="0"/>
              <a:t>West, A., and Wolfe, D.  Academies, the School System in England and a Vision for the Future (2018) </a:t>
            </a:r>
            <a:r>
              <a:rPr lang="en-GB" sz="1950" u="sng" dirty="0">
                <a:hlinkClick r:id="rId5"/>
              </a:rPr>
              <a:t>http://www.lse.ac.uk/social-policy/Assets/Documents/PDF/Research-reports/Academies-Vision-Report.pdf</a:t>
            </a:r>
            <a:r>
              <a:rPr lang="en-GB" sz="1950" dirty="0"/>
              <a:t> </a:t>
            </a:r>
          </a:p>
          <a:p>
            <a:endParaRPr lang="en-GB" sz="1650" dirty="0"/>
          </a:p>
          <a:p>
            <a:endParaRPr lang="en-GB" sz="1650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1349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DEFAA-CE39-4386-97BF-A81664FED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Questions?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D9241E0-AAC6-4A42-A788-C3BE0CF79F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286000"/>
            <a:ext cx="3352800" cy="2526748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A589702-AFAC-486E-A5F7-4019BF6B62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96738"/>
            <a:ext cx="2880360" cy="140268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F5C7290-59B4-4843-8BCD-E18E2FF406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178" y="1296738"/>
            <a:ext cx="2148840" cy="2109045"/>
          </a:xfrm>
          <a:prstGeom prst="rect">
            <a:avLst/>
          </a:prstGeom>
        </p:spPr>
      </p:pic>
      <p:pic>
        <p:nvPicPr>
          <p:cNvPr id="7" name="A7A22ECA-FCC3-4E54-AC56-D92AE1D9BD91" descr="image007">
            <a:extLst>
              <a:ext uri="{FF2B5EF4-FFF2-40B4-BE49-F238E27FC236}">
                <a16:creationId xmlns:a16="http://schemas.microsoft.com/office/drawing/2014/main" id="{EF1DB5B1-5A66-4D4A-845C-4A255FC802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68" t="6693" r="15368" b="36562"/>
          <a:stretch/>
        </p:blipFill>
        <p:spPr bwMode="auto">
          <a:xfrm>
            <a:off x="685800" y="3062992"/>
            <a:ext cx="2707867" cy="2438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6F01105-5765-4B4E-86A5-9E02FCECB59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9106" y="5015583"/>
            <a:ext cx="3048002" cy="14700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C5F0211-8642-488F-A5AE-03AA8BE1D41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7108" y="3733800"/>
            <a:ext cx="2349818" cy="1709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36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A159B-88D1-4E5E-AD46-18007FF80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sz="4800" b="1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B011A050-085B-4A6F-8FCB-37032AA5C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052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Affiliations:</a:t>
            </a:r>
          </a:p>
          <a:p>
            <a:pPr marL="0" indent="0">
              <a:buNone/>
            </a:pPr>
            <a:r>
              <a:rPr lang="en-GB" dirty="0"/>
              <a:t>EdD Supervisor - University of Liverpool Online</a:t>
            </a:r>
          </a:p>
          <a:p>
            <a:pPr marL="0" indent="0">
              <a:buNone/>
            </a:pPr>
            <a:r>
              <a:rPr lang="en-GB" dirty="0"/>
              <a:t>Director - DTSA</a:t>
            </a:r>
          </a:p>
          <a:p>
            <a:pPr marL="0" indent="0">
              <a:buNone/>
            </a:pPr>
            <a:r>
              <a:rPr lang="en-GB" dirty="0"/>
              <a:t>Vice-Chair BELMAS</a:t>
            </a:r>
          </a:p>
          <a:p>
            <a:pPr marL="0" indent="0">
              <a:buNone/>
            </a:pPr>
            <a:r>
              <a:rPr lang="en-GB" dirty="0"/>
              <a:t>Regional Lead @WomenEd</a:t>
            </a:r>
          </a:p>
          <a:p>
            <a:pPr marL="0" indent="0">
              <a:buNone/>
            </a:pPr>
            <a:r>
              <a:rPr lang="en-GB" dirty="0"/>
              <a:t>Fellow: Chartered College of Teaching and RSA</a:t>
            </a:r>
          </a:p>
          <a:p>
            <a:pPr marL="0" indent="0">
              <a:buNone/>
            </a:pPr>
            <a:r>
              <a:rPr lang="en-GB" dirty="0"/>
              <a:t>Senior Fellow: HE Academy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A7A22ECA-FCC3-4E54-AC56-D92AE1D9BD91" descr="image007">
            <a:extLst>
              <a:ext uri="{FF2B5EF4-FFF2-40B4-BE49-F238E27FC236}">
                <a16:creationId xmlns:a16="http://schemas.microsoft.com/office/drawing/2014/main" id="{C349348E-53BA-48B6-98FC-EAB77811F5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68" t="6693" r="15368" b="36562"/>
          <a:stretch/>
        </p:blipFill>
        <p:spPr bwMode="auto">
          <a:xfrm>
            <a:off x="2969772" y="290195"/>
            <a:ext cx="2529870" cy="184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BADA04E-E8DC-4A1F-9D09-7391E09898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984" y="582396"/>
            <a:ext cx="2208788" cy="83524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DCE5DD2-D7DA-4867-B4DC-D553D44B54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52400"/>
            <a:ext cx="3905250" cy="19081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6C96EFD-9071-4FD9-8315-D70ECCAD4A1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519" y="5486400"/>
            <a:ext cx="1397481" cy="13716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5D66955-5EF0-40C9-AAC3-81003F6BD19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1572768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848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E7D84-1141-41AC-A1A2-0A845565C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Recent times…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3FDE3-F2D4-4802-BE6F-992A39B72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Creation of Academy Trusts - outside Local Authority (LA) control, directly accountable to DfE</a:t>
            </a:r>
          </a:p>
          <a:p>
            <a:r>
              <a:rPr lang="en-GB" dirty="0"/>
              <a:t>Neo-Conservative encouragement of Multi-Academy Trusts (MAT expansion)</a:t>
            </a:r>
          </a:p>
          <a:p>
            <a:r>
              <a:rPr lang="en-GB" dirty="0"/>
              <a:t>Running down of LA budgets </a:t>
            </a:r>
          </a:p>
          <a:p>
            <a:r>
              <a:rPr lang="en-GB" dirty="0"/>
              <a:t>System created is a ‘Middle Tier’ with two fold accountability structures, and double the costs…</a:t>
            </a:r>
          </a:p>
          <a:p>
            <a:r>
              <a:rPr lang="en-GB" dirty="0"/>
              <a:t>Trustee and Governor roles critical in System Leadership but are often unpaid and much has moved from democratic accountability to unpaid and appointed posts… </a:t>
            </a:r>
          </a:p>
        </p:txBody>
      </p:sp>
    </p:spTree>
    <p:extLst>
      <p:ext uri="{BB962C8B-B14F-4D97-AF65-F5344CB8AC3E}">
        <p14:creationId xmlns:p14="http://schemas.microsoft.com/office/powerpoint/2010/main" val="4290374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2D321-7BEA-4344-8EB3-735700B42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System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1F377-173F-4D7A-9C2B-BFA38EB41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The DfE consider all those who work in senior roles in the education to be System Leaders (</a:t>
            </a:r>
            <a:r>
              <a:rPr lang="en-GB" dirty="0" err="1"/>
              <a:t>ie</a:t>
            </a:r>
            <a:r>
              <a:rPr lang="en-GB" dirty="0"/>
              <a:t> leaders in the education system)</a:t>
            </a:r>
          </a:p>
          <a:p>
            <a:r>
              <a:rPr lang="en-GB" dirty="0"/>
              <a:t>The term has gained more in usage since roles and responsibilities have become less clearly delineated, to cover:</a:t>
            </a:r>
          </a:p>
          <a:p>
            <a:pPr lvl="1"/>
            <a:r>
              <a:rPr lang="en-GB" dirty="0"/>
              <a:t>DfE spend through agencies (</a:t>
            </a:r>
            <a:r>
              <a:rPr lang="en-GB" dirty="0" err="1"/>
              <a:t>eg</a:t>
            </a:r>
            <a:r>
              <a:rPr lang="en-GB" dirty="0"/>
              <a:t>: ESFA)</a:t>
            </a:r>
          </a:p>
          <a:p>
            <a:pPr lvl="1"/>
            <a:r>
              <a:rPr lang="en-GB" dirty="0"/>
              <a:t>Local Authorities </a:t>
            </a:r>
          </a:p>
          <a:p>
            <a:pPr lvl="1"/>
            <a:r>
              <a:rPr lang="en-GB" dirty="0"/>
              <a:t>Teaching School Hubs from Sept 21 (TSHs)</a:t>
            </a:r>
          </a:p>
          <a:p>
            <a:pPr lvl="1"/>
            <a:r>
              <a:rPr lang="en-GB" dirty="0"/>
              <a:t>Stand Alone and Multi-Academy Trusts (SATs and MATs, particularly including their central teams)</a:t>
            </a:r>
          </a:p>
        </p:txBody>
      </p:sp>
    </p:spTree>
    <p:extLst>
      <p:ext uri="{BB962C8B-B14F-4D97-AF65-F5344CB8AC3E}">
        <p14:creationId xmlns:p14="http://schemas.microsoft.com/office/powerpoint/2010/main" val="2248397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8C497-A2A2-4451-981C-A2FF0A68E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The changing nature of the </a:t>
            </a:r>
            <a:br>
              <a:rPr lang="en-GB" b="1" dirty="0"/>
            </a:br>
            <a:r>
              <a:rPr lang="en-GB" b="1" dirty="0"/>
              <a:t>Middle Tier in England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02038-0303-4469-B735-CFB6367F9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Changes in current system:</a:t>
            </a:r>
          </a:p>
          <a:p>
            <a:pPr lvl="1"/>
            <a:r>
              <a:rPr lang="en-GB" dirty="0"/>
              <a:t>Creation of MATs in last decade </a:t>
            </a:r>
          </a:p>
          <a:p>
            <a:pPr lvl="1"/>
            <a:r>
              <a:rPr lang="en-GB" dirty="0"/>
              <a:t>Huge variance in types of MATs</a:t>
            </a:r>
          </a:p>
          <a:p>
            <a:pPr lvl="1"/>
            <a:r>
              <a:rPr lang="en-GB" dirty="0"/>
              <a:t>LAs still keep Statutory Duties</a:t>
            </a:r>
          </a:p>
          <a:p>
            <a:pPr lvl="1"/>
            <a:r>
              <a:rPr lang="en-GB" dirty="0"/>
              <a:t>Issues that ‘The Middle Tier’ give rise to…</a:t>
            </a:r>
          </a:p>
          <a:p>
            <a:pPr marL="457200" lvl="1" indent="0" algn="r">
              <a:buNone/>
            </a:pPr>
            <a:r>
              <a:rPr lang="en-GB" dirty="0"/>
              <a:t>(</a:t>
            </a:r>
            <a:r>
              <a:rPr lang="en-GB" dirty="0" err="1"/>
              <a:t>Bubb</a:t>
            </a:r>
            <a:r>
              <a:rPr lang="en-GB" dirty="0"/>
              <a:t> et al, 2019)</a:t>
            </a:r>
          </a:p>
          <a:p>
            <a:pPr marL="1200150" lvl="2" indent="-342900">
              <a:buFontTx/>
              <a:buChar char="-"/>
            </a:pPr>
            <a:r>
              <a:rPr lang="en-GB" dirty="0"/>
              <a:t>Pay inequalities</a:t>
            </a:r>
          </a:p>
          <a:p>
            <a:pPr marL="1200150" lvl="2" indent="-342900">
              <a:buFontTx/>
              <a:buChar char="-"/>
            </a:pPr>
            <a:r>
              <a:rPr lang="en-GB" dirty="0"/>
              <a:t>Variance on Trustee and Governor roles and expectations…</a:t>
            </a:r>
          </a:p>
          <a:p>
            <a:pPr marL="457200" lvl="1" indent="0" algn="r">
              <a:buNone/>
            </a:pPr>
            <a:endParaRPr lang="en-GB" dirty="0"/>
          </a:p>
          <a:p>
            <a:pPr marL="457200" lvl="1" indent="0" algn="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96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1FB81-8AD9-4C0A-A119-676A18D38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5"/>
            <a:ext cx="7886700" cy="1127920"/>
          </a:xfrm>
        </p:spPr>
        <p:txBody>
          <a:bodyPr>
            <a:normAutofit fontScale="90000"/>
          </a:bodyPr>
          <a:lstStyle/>
          <a:p>
            <a:pPr indent="-170021" algn="ctr"/>
            <a:br>
              <a:rPr lang="en-GB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‘Middle tier’ functions in England, source </a:t>
            </a:r>
            <a:r>
              <a:rPr lang="en-GB" sz="3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Bubb</a:t>
            </a:r>
            <a:r>
              <a:rPr lang="en-GB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al (2019)</a:t>
            </a:r>
            <a:br>
              <a:rPr lang="en-GB" sz="21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1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18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6FDAE1B-056A-49E1-9D71-5A6B5BD585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4811105"/>
              </p:ext>
            </p:extLst>
          </p:nvPr>
        </p:nvGraphicFramePr>
        <p:xfrm>
          <a:off x="628650" y="1207294"/>
          <a:ext cx="7590318" cy="5702849"/>
        </p:xfrm>
        <a:graphic>
          <a:graphicData uri="http://schemas.openxmlformats.org/drawingml/2006/table">
            <a:tbl>
              <a:tblPr firstRow="1" firstCol="1" bandRow="1"/>
              <a:tblGrid>
                <a:gridCol w="1861145">
                  <a:extLst>
                    <a:ext uri="{9D8B030D-6E8A-4147-A177-3AD203B41FA5}">
                      <a16:colId xmlns:a16="http://schemas.microsoft.com/office/drawing/2014/main" val="2081009938"/>
                    </a:ext>
                  </a:extLst>
                </a:gridCol>
                <a:gridCol w="1917316">
                  <a:extLst>
                    <a:ext uri="{9D8B030D-6E8A-4147-A177-3AD203B41FA5}">
                      <a16:colId xmlns:a16="http://schemas.microsoft.com/office/drawing/2014/main" val="193186209"/>
                    </a:ext>
                  </a:extLst>
                </a:gridCol>
                <a:gridCol w="1908205">
                  <a:extLst>
                    <a:ext uri="{9D8B030D-6E8A-4147-A177-3AD203B41FA5}">
                      <a16:colId xmlns:a16="http://schemas.microsoft.com/office/drawing/2014/main" val="925485334"/>
                    </a:ext>
                  </a:extLst>
                </a:gridCol>
                <a:gridCol w="1903652">
                  <a:extLst>
                    <a:ext uri="{9D8B030D-6E8A-4147-A177-3AD203B41FA5}">
                      <a16:colId xmlns:a16="http://schemas.microsoft.com/office/drawing/2014/main" val="2534576879"/>
                    </a:ext>
                  </a:extLst>
                </a:gridCol>
              </a:tblGrid>
              <a:tr h="642055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Finance</a:t>
                      </a:r>
                    </a:p>
                  </a:txBody>
                  <a:tcPr marL="50180" marR="50180" marT="91997" marB="919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Accountability</a:t>
                      </a:r>
                    </a:p>
                  </a:txBody>
                  <a:tcPr marL="50180" marR="50180" marT="91997" marB="919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Access</a:t>
                      </a:r>
                    </a:p>
                  </a:txBody>
                  <a:tcPr marL="50180" marR="50180" marT="91997" marB="919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People</a:t>
                      </a:r>
                    </a:p>
                  </a:txBody>
                  <a:tcPr marL="50180" marR="50180" marT="91997" marB="919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943495"/>
                  </a:ext>
                </a:extLst>
              </a:tr>
              <a:tr h="5001513">
                <a:tc>
                  <a:txBody>
                    <a:bodyPr/>
                    <a:lstStyle/>
                    <a:p>
                      <a:pPr indent="-226695" algn="l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Allocating finances - </a:t>
                      </a:r>
                      <a:r>
                        <a:rPr lang="en-GB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ESFA, LA, MAT</a:t>
                      </a:r>
                    </a:p>
                    <a:p>
                      <a:pPr indent="-226695" algn="l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Accounting - </a:t>
                      </a:r>
                      <a:r>
                        <a:rPr lang="en-GB" sz="16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ESFA, LA, MAT</a:t>
                      </a:r>
                    </a:p>
                    <a:p>
                      <a:pPr indent="-226695" algn="l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Financial monitoring - </a:t>
                      </a:r>
                      <a:r>
                        <a:rPr lang="en-GB" sz="16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ESFA, LA, MAT</a:t>
                      </a:r>
                      <a:r>
                        <a:rPr lang="en-GB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Dioceses</a:t>
                      </a:r>
                    </a:p>
                    <a:p>
                      <a:pPr indent="-226695" algn="l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Finance returns - </a:t>
                      </a:r>
                      <a:r>
                        <a:rPr lang="en-GB" sz="16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ESFA, LA, MAT</a:t>
                      </a:r>
                    </a:p>
                    <a:p>
                      <a:pPr indent="-226695" algn="l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Intervening in financial issues - </a:t>
                      </a:r>
                      <a:r>
                        <a:rPr lang="en-GB" sz="16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ESFA, LA, Diocese</a:t>
                      </a:r>
                    </a:p>
                    <a:p>
                      <a:pPr indent="-226695" algn="l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Audit - </a:t>
                      </a:r>
                      <a:r>
                        <a:rPr lang="en-GB" sz="16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LA, MAT</a:t>
                      </a:r>
                    </a:p>
                    <a:p>
                      <a:pPr indent="-226695" algn="l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Allocating grants - </a:t>
                      </a:r>
                      <a:r>
                        <a:rPr lang="en-GB" sz="16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ESFA</a:t>
                      </a:r>
                    </a:p>
                    <a:p>
                      <a:pPr indent="-226695" algn="l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Bidding for grants - </a:t>
                      </a:r>
                      <a:r>
                        <a:rPr lang="en-GB" sz="16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LA, MAT</a:t>
                      </a:r>
                    </a:p>
                  </a:txBody>
                  <a:tcPr marL="50180" marR="50180" marT="91997" marB="919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l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Monitoring standards - </a:t>
                      </a:r>
                      <a:r>
                        <a:rPr lang="en-GB" sz="16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RSC, LA, Dioceses, MAT</a:t>
                      </a:r>
                    </a:p>
                    <a:p>
                      <a:pPr indent="-226695" algn="l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 improvement - </a:t>
                      </a:r>
                      <a:r>
                        <a:rPr lang="en-GB" sz="16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NCTL, LA, MAT</a:t>
                      </a: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indent="-226695" algn="l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Complaints - </a:t>
                      </a:r>
                      <a:r>
                        <a:rPr lang="en-GB" sz="16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LA, ESFA</a:t>
                      </a: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Dioceses</a:t>
                      </a:r>
                    </a:p>
                    <a:p>
                      <a:pPr indent="-226695" algn="l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External Reviews - </a:t>
                      </a:r>
                      <a:r>
                        <a:rPr lang="en-GB" sz="16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ESFA</a:t>
                      </a: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16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RSC, LA, MAT, Dioceses</a:t>
                      </a:r>
                    </a:p>
                    <a:p>
                      <a:pPr indent="-226695" algn="l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Governance support - </a:t>
                      </a:r>
                      <a:r>
                        <a:rPr lang="en-GB" sz="16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LA, MAT, NCTL, Dioceses</a:t>
                      </a:r>
                    </a:p>
                    <a:p>
                      <a:pPr indent="-226695" algn="l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Intervention - </a:t>
                      </a:r>
                      <a:r>
                        <a:rPr lang="en-GB" sz="16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LA, RSC, Dioceses</a:t>
                      </a:r>
                    </a:p>
                    <a:p>
                      <a:pPr indent="-226695" algn="l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Liaison with DfE agencies - </a:t>
                      </a:r>
                      <a:r>
                        <a:rPr lang="en-GB" sz="16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MAT, LA, Diocese</a:t>
                      </a:r>
                    </a:p>
                  </a:txBody>
                  <a:tcPr marL="50180" marR="50180" marT="91997" marB="919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l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Admissions &amp; appeals - </a:t>
                      </a:r>
                      <a:r>
                        <a:rPr lang="en-GB" sz="16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LA, MAT, Dioceses</a:t>
                      </a:r>
                    </a:p>
                    <a:p>
                      <a:pPr indent="-226695" algn="l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Curriculum - </a:t>
                      </a:r>
                      <a:r>
                        <a:rPr lang="en-GB" sz="16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MAT, LA, Dioceses</a:t>
                      </a:r>
                    </a:p>
                    <a:p>
                      <a:pPr indent="-226695" algn="l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 - </a:t>
                      </a:r>
                      <a:r>
                        <a:rPr lang="en-GB" sz="16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</a:t>
                      </a:r>
                    </a:p>
                    <a:p>
                      <a:pPr indent="-226695" algn="l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Educational welfare - </a:t>
                      </a:r>
                      <a:r>
                        <a:rPr lang="en-GB" sz="16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</a:t>
                      </a:r>
                    </a:p>
                    <a:p>
                      <a:pPr indent="-226695" algn="l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 planning - </a:t>
                      </a:r>
                      <a:r>
                        <a:rPr lang="en-GB" sz="16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</a:t>
                      </a:r>
                    </a:p>
                    <a:p>
                      <a:pPr indent="-226695" algn="l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Buildings &amp; grounds - </a:t>
                      </a:r>
                      <a:r>
                        <a:rPr lang="en-GB" sz="16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MAT, LA, Dioceses</a:t>
                      </a:r>
                    </a:p>
                    <a:p>
                      <a:pPr indent="-226695"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180" marR="50180" marT="91997" marB="919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l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Recruitment - </a:t>
                      </a:r>
                      <a:r>
                        <a:rPr lang="en-GB" sz="16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NCTL, MAT, LA</a:t>
                      </a:r>
                    </a:p>
                    <a:p>
                      <a:pPr indent="-226695" algn="l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Training and development - </a:t>
                      </a:r>
                      <a:r>
                        <a:rPr lang="en-GB" sz="16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NCTL,</a:t>
                      </a: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MAT, LA</a:t>
                      </a:r>
                    </a:p>
                    <a:p>
                      <a:pPr indent="-226695" algn="l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Initial teacher training - </a:t>
                      </a:r>
                      <a:r>
                        <a:rPr lang="en-GB" sz="16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NCTL</a:t>
                      </a:r>
                    </a:p>
                    <a:p>
                      <a:pPr indent="-226695" algn="l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NQT induction - </a:t>
                      </a:r>
                      <a:r>
                        <a:rPr lang="en-GB" sz="16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NCTL, MAT, LA, Dioceses</a:t>
                      </a:r>
                    </a:p>
                    <a:p>
                      <a:pPr indent="-226695" algn="l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 - </a:t>
                      </a:r>
                      <a:r>
                        <a:rPr lang="en-GB" sz="16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LA, MAT, Dioceses</a:t>
                      </a:r>
                    </a:p>
                    <a:p>
                      <a:pPr indent="-226695" algn="l">
                        <a:spcAft>
                          <a:spcPts val="0"/>
                        </a:spcAft>
                      </a:pPr>
                      <a:endParaRPr lang="en-GB" sz="1600" b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-226695" algn="l">
                        <a:spcAft>
                          <a:spcPts val="0"/>
                        </a:spcAft>
                      </a:pPr>
                      <a:endParaRPr lang="en-GB" sz="1600" b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-226695" algn="l">
                        <a:spcAft>
                          <a:spcPts val="0"/>
                        </a:spcAft>
                      </a:pPr>
                      <a:endParaRPr lang="en-GB" sz="1600" b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-226695" algn="l">
                        <a:spcAft>
                          <a:spcPts val="0"/>
                        </a:spcAft>
                      </a:pPr>
                      <a:endParaRPr lang="en-GB" sz="1600" b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-226695" algn="l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NB: NCTL now disbanded (March, 19) so now directly part of DfE.</a:t>
                      </a:r>
                    </a:p>
                  </a:txBody>
                  <a:tcPr marL="50180" marR="50180" marT="91997" marB="919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221517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2B1AEE-E894-43F4-85B5-E05853B95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5CBF-3A3E-4558-A35D-F61AB0A238B5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6730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8C497-A2A2-4451-981C-A2FF0A68E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The changing nature of the </a:t>
            </a:r>
            <a:br>
              <a:rPr lang="en-GB" b="1" dirty="0"/>
            </a:br>
            <a:r>
              <a:rPr lang="en-GB" b="1" dirty="0"/>
              <a:t>Middle Tier in England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02038-0303-4469-B735-CFB6367F9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Differences in current system:</a:t>
            </a:r>
          </a:p>
          <a:p>
            <a:pPr lvl="1"/>
            <a:r>
              <a:rPr lang="en-GB" dirty="0"/>
              <a:t>Flexibility in MATs:</a:t>
            </a:r>
          </a:p>
          <a:p>
            <a:pPr lvl="2"/>
            <a:r>
              <a:rPr lang="en-GB" dirty="0"/>
              <a:t>Recovery Programme </a:t>
            </a:r>
          </a:p>
          <a:p>
            <a:pPr lvl="2"/>
            <a:r>
              <a:rPr lang="en-GB" dirty="0"/>
              <a:t>Issues raised through this on-going</a:t>
            </a:r>
          </a:p>
          <a:p>
            <a:pPr lvl="2"/>
            <a:r>
              <a:rPr lang="en-GB" dirty="0"/>
              <a:t>Trust Accountability as employer</a:t>
            </a:r>
          </a:p>
          <a:p>
            <a:pPr lvl="1"/>
            <a:r>
              <a:rPr lang="en-GB" dirty="0"/>
              <a:t>Variance in LA support</a:t>
            </a:r>
          </a:p>
          <a:p>
            <a:pPr lvl="2"/>
            <a:r>
              <a:rPr lang="en-GB" dirty="0"/>
              <a:t>State of LAs to be able to deal with pressures…</a:t>
            </a:r>
          </a:p>
          <a:p>
            <a:pPr lvl="2"/>
            <a:r>
              <a:rPr lang="en-GB" dirty="0"/>
              <a:t>Links into Public Health England (now being disbanded)</a:t>
            </a:r>
          </a:p>
          <a:p>
            <a:pPr lvl="2"/>
            <a:r>
              <a:rPr lang="en-GB" dirty="0"/>
              <a:t>Resources (Laptops/Dongles) coming through LA</a:t>
            </a:r>
          </a:p>
          <a:p>
            <a:pPr lvl="2"/>
            <a:endParaRPr lang="en-GB" dirty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9787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CEF31-91E1-4805-83BE-B838C8A36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11488"/>
          </a:xfrm>
        </p:spPr>
        <p:txBody>
          <a:bodyPr>
            <a:normAutofit fontScale="90000"/>
          </a:bodyPr>
          <a:lstStyle/>
          <a:p>
            <a:r>
              <a:rPr lang="en-GB" sz="3600" b="1" dirty="0">
                <a:latin typeface="Calibri" panose="020F0502020204030204"/>
              </a:rPr>
              <a:t>How funding for the Middle Tier flows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1DAACE-52DE-4FCA-853F-A7E077D71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5CBF-3A3E-4558-A35D-F61AB0A238B5}" type="slidenum">
              <a:rPr lang="en-GB" smtClean="0"/>
              <a:t>8</a:t>
            </a:fld>
            <a:endParaRPr lang="en-GB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5B96860-48DB-4938-8E76-DEC975E42D72}"/>
              </a:ext>
            </a:extLst>
          </p:cNvPr>
          <p:cNvSpPr txBox="1"/>
          <p:nvPr/>
        </p:nvSpPr>
        <p:spPr>
          <a:xfrm>
            <a:off x="5277173" y="1325105"/>
            <a:ext cx="354877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Functions:</a:t>
            </a:r>
          </a:p>
          <a:p>
            <a:pPr lvl="1"/>
            <a:r>
              <a:rPr lang="en-GB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and Accountability</a:t>
            </a:r>
          </a:p>
          <a:p>
            <a:pPr lvl="1"/>
            <a:r>
              <a:rPr lang="en-GB" b="1" dirty="0">
                <a:solidFill>
                  <a:srgbClr val="00B050"/>
                </a:solidFill>
              </a:rPr>
              <a:t>Support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Accountability</a:t>
            </a:r>
          </a:p>
          <a:p>
            <a:pPr lvl="1"/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/>
              <a:t>Flows:		</a:t>
            </a:r>
            <a:r>
              <a:rPr lang="en-GB" dirty="0"/>
              <a:t>= DfE funding</a:t>
            </a:r>
          </a:p>
          <a:p>
            <a:r>
              <a:rPr lang="en-GB" dirty="0"/>
              <a:t>		= Functions 		purchased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Source: </a:t>
            </a:r>
            <a:r>
              <a:rPr lang="en-GB" dirty="0" err="1"/>
              <a:t>Bubb</a:t>
            </a:r>
            <a:r>
              <a:rPr lang="en-GB" dirty="0"/>
              <a:t> et al (2019). </a:t>
            </a:r>
          </a:p>
          <a:p>
            <a:endParaRPr lang="en-GB" dirty="0"/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A64C8B8B-3431-4760-87AC-7EEF0CCCA423}"/>
              </a:ext>
            </a:extLst>
          </p:cNvPr>
          <p:cNvCxnSpPr/>
          <p:nvPr/>
        </p:nvCxnSpPr>
        <p:spPr>
          <a:xfrm>
            <a:off x="6196667" y="2850213"/>
            <a:ext cx="359410" cy="53975"/>
          </a:xfrm>
          <a:prstGeom prst="straightConnector1">
            <a:avLst/>
          </a:prstGeom>
          <a:ln w="19050">
            <a:tailEnd type="triangle" w="lg" len="lg"/>
          </a:ln>
          <a:scene3d>
            <a:camera prst="orthographicFront">
              <a:rot lat="0" lon="0" rev="6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7A65BF14-DD0B-45F8-87EC-4BB29C784090}"/>
              </a:ext>
            </a:extLst>
          </p:cNvPr>
          <p:cNvCxnSpPr/>
          <p:nvPr/>
        </p:nvCxnSpPr>
        <p:spPr>
          <a:xfrm>
            <a:off x="6196667" y="3105666"/>
            <a:ext cx="359410" cy="53975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 w="lg" len="lg"/>
          </a:ln>
          <a:scene3d>
            <a:camera prst="orthographicFront">
              <a:rot lat="0" lon="0" rev="6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3DB8EB38-0630-452A-B223-20BE28ADB8B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28451" y="830892"/>
            <a:ext cx="4778980" cy="5860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270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8C497-A2A2-4451-981C-A2FF0A68E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The changing nature of the </a:t>
            </a:r>
            <a:br>
              <a:rPr lang="en-GB" b="1" dirty="0"/>
            </a:br>
            <a:r>
              <a:rPr lang="en-GB" b="1" dirty="0"/>
              <a:t>Middle Tier in England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02038-0303-4469-B735-CFB6367F9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Expectations in system:</a:t>
            </a:r>
          </a:p>
          <a:p>
            <a:pPr lvl="1"/>
            <a:r>
              <a:rPr lang="en-GB" dirty="0"/>
              <a:t>Variations between MATs and LAs</a:t>
            </a:r>
          </a:p>
          <a:p>
            <a:pPr lvl="1"/>
            <a:r>
              <a:rPr lang="en-GB" dirty="0"/>
              <a:t>Issues that ‘The Middle Tier’ give rise to…</a:t>
            </a:r>
          </a:p>
          <a:p>
            <a:pPr marL="457200" lvl="1" indent="0" algn="r">
              <a:buNone/>
            </a:pPr>
            <a:r>
              <a:rPr lang="en-GB" dirty="0"/>
              <a:t>(</a:t>
            </a:r>
            <a:r>
              <a:rPr lang="en-GB" dirty="0" err="1"/>
              <a:t>Bubb</a:t>
            </a:r>
            <a:r>
              <a:rPr lang="en-GB" dirty="0"/>
              <a:t> et al, 2019)</a:t>
            </a:r>
          </a:p>
          <a:p>
            <a:pPr lvl="1"/>
            <a:r>
              <a:rPr lang="en-GB" dirty="0"/>
              <a:t>Parental expectations (routines/ paid work)</a:t>
            </a:r>
          </a:p>
          <a:p>
            <a:pPr lvl="1"/>
            <a:r>
              <a:rPr lang="en-GB" dirty="0"/>
              <a:t>Governmental Advice (economic led vs public health needs)</a:t>
            </a:r>
          </a:p>
          <a:p>
            <a:pPr lvl="1"/>
            <a:r>
              <a:rPr lang="en-GB" dirty="0"/>
              <a:t>Trustees and Governors have duty of care to keep both staff and students safe… (H&amp;S)</a:t>
            </a:r>
          </a:p>
          <a:p>
            <a:pPr marL="457200" lvl="1" indent="0" algn="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5171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18709</TotalTime>
  <Words>1633</Words>
  <Application>Microsoft Office PowerPoint</Application>
  <PresentationFormat>On-screen Show (4:3)</PresentationFormat>
  <Paragraphs>182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‘Governing and Governance: Multi-Academy Trust vs Maintained contexts' governing’</vt:lpstr>
      <vt:lpstr>PowerPoint Presentation</vt:lpstr>
      <vt:lpstr>Recent times…</vt:lpstr>
      <vt:lpstr>System Leadership</vt:lpstr>
      <vt:lpstr>The changing nature of the  Middle Tier in England</vt:lpstr>
      <vt:lpstr> ‘Middle tier’ functions in England, source Bubb et al (2019)  </vt:lpstr>
      <vt:lpstr>The changing nature of the  Middle Tier in England</vt:lpstr>
      <vt:lpstr>How funding for the Middle Tier flows</vt:lpstr>
      <vt:lpstr>The changing nature of the  Middle Tier in England</vt:lpstr>
      <vt:lpstr>The changing nature of the  Middle Tier in England</vt:lpstr>
      <vt:lpstr>The changing nature of the  Middle Tier in England</vt:lpstr>
      <vt:lpstr>Dual system here to stay?</vt:lpstr>
      <vt:lpstr>How do we move forward?</vt:lpstr>
      <vt:lpstr>How do we move forward effectively?</vt:lpstr>
      <vt:lpstr>References</vt:lpstr>
      <vt:lpstr>Suggested Reading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https://dgovp.org.uk/</dc:title>
  <dc:creator>Microsoft</dc:creator>
  <cp:lastModifiedBy>Lizana Oberholzer</cp:lastModifiedBy>
  <cp:revision>209</cp:revision>
  <dcterms:created xsi:type="dcterms:W3CDTF">2018-09-30T21:10:45Z</dcterms:created>
  <dcterms:modified xsi:type="dcterms:W3CDTF">2021-02-18T14:59:14Z</dcterms:modified>
</cp:coreProperties>
</file>