
<file path=[Content_Types].xml><?xml version="1.0" encoding="utf-8"?>
<Types xmlns="http://schemas.openxmlformats.org/package/2006/content-types">
  <Default Extension="A44A4B00" ContentType="image/jpeg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31" r:id="rId3"/>
    <p:sldId id="333" r:id="rId4"/>
    <p:sldId id="265" r:id="rId5"/>
    <p:sldId id="335" r:id="rId6"/>
    <p:sldId id="282" r:id="rId7"/>
    <p:sldId id="330" r:id="rId8"/>
    <p:sldId id="334" r:id="rId9"/>
    <p:sldId id="320" r:id="rId10"/>
    <p:sldId id="262" r:id="rId1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5" autoAdjust="0"/>
    <p:restoredTop sz="86449" autoAdjust="0"/>
  </p:normalViewPr>
  <p:slideViewPr>
    <p:cSldViewPr>
      <p:cViewPr varScale="1">
        <p:scale>
          <a:sx n="74" d="100"/>
          <a:sy n="74" d="100"/>
        </p:scale>
        <p:origin x="139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3366" y="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7E15B-E005-481D-A52D-6367BABCBF71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88187-8510-41BB-87DE-20132009C6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5699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AAC72-47D2-4B97-8C81-BE96C51CBE94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B0FAE-04C9-4267-B719-DB4BD9BA42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0677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CB0FAE-04C9-4267-B719-DB4BD9BA42C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410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4" y="13718"/>
            <a:ext cx="12181172" cy="68305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335360" y="2996952"/>
            <a:ext cx="10945216" cy="1080120"/>
          </a:xfrm>
          <a:prstGeom prst="rect">
            <a:avLst/>
          </a:prstGeom>
        </p:spPr>
        <p:txBody>
          <a:bodyPr/>
          <a:lstStyle>
            <a:lvl1pPr algn="l">
              <a:defRPr sz="3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359795" y="4797152"/>
            <a:ext cx="7968885" cy="69763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9169200" y="6098400"/>
            <a:ext cx="2592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700" b="0" i="0" dirty="0">
                <a:solidFill>
                  <a:schemeClr val="bg1"/>
                </a:solidFill>
                <a:latin typeface="Calibri" panose="020F0502020204030204" pitchFamily="34" charset="0"/>
                <a:ea typeface="Helvetica 65 Medium" charset="0"/>
                <a:cs typeface="Calibri" panose="020F0502020204030204" pitchFamily="34" charset="0"/>
              </a:rPr>
              <a:t>www.nga.org.uk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9FFE5A-6F09-7949-A414-070F51BC97DE}"/>
              </a:ext>
            </a:extLst>
          </p:cNvPr>
          <p:cNvSpPr txBox="1"/>
          <p:nvPr userDrawn="1"/>
        </p:nvSpPr>
        <p:spPr>
          <a:xfrm>
            <a:off x="9169200" y="6098400"/>
            <a:ext cx="2592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700" b="0" i="0" dirty="0">
                <a:solidFill>
                  <a:schemeClr val="bg1"/>
                </a:solidFill>
                <a:latin typeface="Calibri" panose="020F0502020204030204" pitchFamily="34" charset="0"/>
                <a:ea typeface="Helvetica 65 Medium" charset="0"/>
                <a:cs typeface="Calibri" panose="020F0502020204030204" pitchFamily="34" charset="0"/>
              </a:rPr>
              <a:t>www.nga.org.uk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65788ED2-5B97-8545-9DA4-05A96B130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08" y="5968185"/>
            <a:ext cx="1371600" cy="419100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AC2F3FF-CDE0-B042-BD86-CB0A431C89A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60" y="648085"/>
            <a:ext cx="2146300" cy="5715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84F1595C-9A2E-4A4B-B7C7-7FB98AFCCFB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984" y="1922129"/>
            <a:ext cx="4114800" cy="4178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E0C73C-7F12-4E89-B67C-6372ABD5E86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348" y="524831"/>
            <a:ext cx="2146300" cy="743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03"/>
          <a:stretch/>
        </p:blipFill>
        <p:spPr>
          <a:xfrm>
            <a:off x="5917" y="6165304"/>
            <a:ext cx="12180165" cy="69241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6752"/>
            <a:ext cx="10972800" cy="486113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buClr>
                <a:schemeClr val="accent1"/>
              </a:buCl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807" y="344668"/>
            <a:ext cx="10972800" cy="708069"/>
          </a:xfrm>
          <a:prstGeom prst="rect">
            <a:avLst/>
          </a:prstGeom>
        </p:spPr>
        <p:txBody>
          <a:bodyPr/>
          <a:lstStyle>
            <a:lvl1pPr algn="l">
              <a:defRPr sz="3200" b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6" name="Date Placeholder 6"/>
          <p:cNvSpPr txBox="1">
            <a:spLocks/>
          </p:cNvSpPr>
          <p:nvPr userDrawn="1"/>
        </p:nvSpPr>
        <p:spPr bwMode="white">
          <a:xfrm>
            <a:off x="335360" y="6453336"/>
            <a:ext cx="2844800" cy="241002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NGA 2020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&amp; backgrou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" y="284"/>
            <a:ext cx="12180165" cy="685743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6752"/>
            <a:ext cx="10972800" cy="486113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buClr>
                <a:schemeClr val="accent1"/>
              </a:buCl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807" y="344668"/>
            <a:ext cx="10972800" cy="708069"/>
          </a:xfrm>
          <a:prstGeom prst="rect">
            <a:avLst/>
          </a:prstGeom>
        </p:spPr>
        <p:txBody>
          <a:bodyPr/>
          <a:lstStyle>
            <a:lvl1pPr algn="l">
              <a:defRPr sz="3200" b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6" name="Date Placeholder 6"/>
          <p:cNvSpPr txBox="1">
            <a:spLocks/>
          </p:cNvSpPr>
          <p:nvPr userDrawn="1"/>
        </p:nvSpPr>
        <p:spPr bwMode="white">
          <a:xfrm>
            <a:off x="335360" y="6453336"/>
            <a:ext cx="2844800" cy="241002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NGA 2020</a:t>
            </a:r>
          </a:p>
        </p:txBody>
      </p:sp>
    </p:spTree>
    <p:extLst>
      <p:ext uri="{BB962C8B-B14F-4D97-AF65-F5344CB8AC3E}">
        <p14:creationId xmlns:p14="http://schemas.microsoft.com/office/powerpoint/2010/main" val="168481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5807" y="344668"/>
            <a:ext cx="10972800" cy="708069"/>
          </a:xfrm>
          <a:prstGeom prst="rect">
            <a:avLst/>
          </a:prstGeom>
        </p:spPr>
        <p:txBody>
          <a:bodyPr/>
          <a:lstStyle>
            <a:lvl1pPr algn="l">
              <a:defRPr sz="3200" b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196752"/>
            <a:ext cx="10972800" cy="486113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buClr>
                <a:schemeClr val="accent1"/>
              </a:buCl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6"/>
          <p:cNvSpPr txBox="1">
            <a:spLocks/>
          </p:cNvSpPr>
          <p:nvPr userDrawn="1"/>
        </p:nvSpPr>
        <p:spPr bwMode="white">
          <a:xfrm>
            <a:off x="335360" y="6453336"/>
            <a:ext cx="2844800" cy="241002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itchFamily="34" charset="0"/>
              </a:rPr>
              <a:t>© NGA 2017</a:t>
            </a:r>
          </a:p>
        </p:txBody>
      </p:sp>
      <p:sp>
        <p:nvSpPr>
          <p:cNvPr id="8" name="Date Placeholder 6"/>
          <p:cNvSpPr txBox="1">
            <a:spLocks/>
          </p:cNvSpPr>
          <p:nvPr userDrawn="1"/>
        </p:nvSpPr>
        <p:spPr bwMode="white">
          <a:xfrm>
            <a:off x="334800" y="6454800"/>
            <a:ext cx="2844800" cy="241002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NGA 2020</a:t>
            </a:r>
          </a:p>
        </p:txBody>
      </p:sp>
    </p:spTree>
    <p:extLst>
      <p:ext uri="{BB962C8B-B14F-4D97-AF65-F5344CB8AC3E}">
        <p14:creationId xmlns:p14="http://schemas.microsoft.com/office/powerpoint/2010/main" val="75444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4" y="13718"/>
            <a:ext cx="12181172" cy="68305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312" y="1844823"/>
            <a:ext cx="10939264" cy="3847919"/>
          </a:xfrm>
          <a:prstGeom prst="rect">
            <a:avLst/>
          </a:prstGeo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9169200" y="6098400"/>
            <a:ext cx="2592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700" b="0" i="0" dirty="0">
                <a:solidFill>
                  <a:schemeClr val="bg1"/>
                </a:solidFill>
                <a:latin typeface="Calibri" panose="020F0502020204030204" pitchFamily="34" charset="0"/>
                <a:ea typeface="Helvetica 65 Medium" charset="0"/>
                <a:cs typeface="Calibri" panose="020F0502020204030204" pitchFamily="34" charset="0"/>
              </a:rPr>
              <a:t>www.nga.org.uk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15A79A5F-9995-634D-A742-1FCD16B19F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5968185"/>
            <a:ext cx="1371600" cy="41910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717017E-D8AC-DE40-BF53-4BE1BF89B9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984" y="1922129"/>
            <a:ext cx="4114800" cy="4178300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1DED22-493D-4843-8DB6-2BD25455B25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60" y="648085"/>
            <a:ext cx="2146300" cy="571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1A76FB-7953-460C-B768-E486CE2726E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348" y="524831"/>
            <a:ext cx="2146300" cy="743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3" r:id="rId4"/>
    <p:sldLayoutId id="2147483661" r:id="rId5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image" Target="../media/image14.A44A4B00"/><Relationship Id="rId5" Type="http://schemas.openxmlformats.org/officeDocument/2006/relationships/image" Target="../media/image9.png"/><Relationship Id="rId10" Type="http://schemas.openxmlformats.org/officeDocument/2006/relationships/hyperlink" Target="http://www.nga.org.uk/learninglink/trial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nga.org.uk/Knowledge-Centre/research-(1)/Annual-school-governance-survey/School-governance-in-2020.asp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ga.org.uk/Knowledge-Centre/Good-governance.aspx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BBFF96-7CDB-459E-AE4E-215B447E77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2060848"/>
            <a:ext cx="10945216" cy="201622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Fabian Society </a:t>
            </a:r>
            <a:b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Governance and Governing Event </a:t>
            </a:r>
            <a:endParaRPr lang="en-GB" sz="40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1E44BF0-9ED5-4F58-A326-534AF05846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795" y="4437112"/>
            <a:ext cx="7968885" cy="1057672"/>
          </a:xfrm>
        </p:spPr>
        <p:txBody>
          <a:bodyPr/>
          <a:lstStyle/>
          <a:p>
            <a:r>
              <a:rPr lang="en-GB" sz="2800" b="1" dirty="0"/>
              <a:t>Emma Knights OBE, Chief Executive,</a:t>
            </a:r>
          </a:p>
          <a:p>
            <a:r>
              <a:rPr lang="en-GB" sz="2800" b="1" dirty="0"/>
              <a:t>National Governance Association</a:t>
            </a:r>
          </a:p>
        </p:txBody>
      </p:sp>
    </p:spTree>
    <p:extLst>
      <p:ext uri="{BB962C8B-B14F-4D97-AF65-F5344CB8AC3E}">
        <p14:creationId xmlns:p14="http://schemas.microsoft.com/office/powerpoint/2010/main" val="215694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erson and person posing for a photo&#10;&#10;Description automatically generated">
            <a:extLst>
              <a:ext uri="{FF2B5EF4-FFF2-40B4-BE49-F238E27FC236}">
                <a16:creationId xmlns:a16="http://schemas.microsoft.com/office/drawing/2014/main" id="{87ACFF0B-D2D2-42A5-86B1-3672CBB111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3" b="16705"/>
          <a:stretch/>
        </p:blipFill>
        <p:spPr>
          <a:xfrm>
            <a:off x="609600" y="1124743"/>
            <a:ext cx="10972800" cy="4933141"/>
          </a:xfr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5807" y="344668"/>
            <a:ext cx="10972800" cy="708069"/>
          </a:xfrm>
        </p:spPr>
        <p:txBody>
          <a:bodyPr>
            <a:normAutofit/>
          </a:bodyPr>
          <a:lstStyle/>
          <a:p>
            <a:r>
              <a:rPr lang="en-US" b="1" dirty="0"/>
              <a:t>Everyone on Board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18250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129613"/>
            <a:ext cx="10972800" cy="4928271"/>
          </a:xfrm>
        </p:spPr>
        <p:txBody>
          <a:bodyPr/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NGA is an independent, not-for-profit charity representing and supporting governors, trustees and clerks of state schools in England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Our aim is to improve the educational standards and wellbeing of young people by increasing the effectiveness of governing boards and promoting high standards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We are expert leaders in school and trust governance, providing information, advice and guidance, professional development and e-learning</a:t>
            </a:r>
          </a:p>
          <a:p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E5127CF-2D13-418C-AF9A-F545B5B1E294}"/>
              </a:ext>
            </a:extLst>
          </p:cNvPr>
          <p:cNvSpPr txBox="1">
            <a:spLocks/>
          </p:cNvSpPr>
          <p:nvPr/>
        </p:nvSpPr>
        <p:spPr>
          <a:xfrm>
            <a:off x="454355" y="344667"/>
            <a:ext cx="8229600" cy="7080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NGA is a membership organisation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NGA GOLDline 4 colour Master.png">
            <a:extLst>
              <a:ext uri="{FF2B5EF4-FFF2-40B4-BE49-F238E27FC236}">
                <a16:creationId xmlns:a16="http://schemas.microsoft.com/office/drawing/2014/main" id="{80063E24-B335-403D-AA3F-5B56CB6F6A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12" y="3121724"/>
            <a:ext cx="2855355" cy="95047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61CF130-B276-4341-8523-9964EA799C59}"/>
              </a:ext>
            </a:extLst>
          </p:cNvPr>
          <p:cNvGrpSpPr/>
          <p:nvPr/>
        </p:nvGrpSpPr>
        <p:grpSpPr>
          <a:xfrm>
            <a:off x="483060" y="4186741"/>
            <a:ext cx="5012496" cy="1948020"/>
            <a:chOff x="4120489" y="2193020"/>
            <a:chExt cx="4218432" cy="1842318"/>
          </a:xfrm>
        </p:grpSpPr>
        <p:pic>
          <p:nvPicPr>
            <p:cNvPr id="10" name="Picture 9" descr="Gov Board Box (Live)-03.png">
              <a:extLst>
                <a:ext uri="{FF2B5EF4-FFF2-40B4-BE49-F238E27FC236}">
                  <a16:creationId xmlns:a16="http://schemas.microsoft.com/office/drawing/2014/main" id="{9A2C437E-8378-4D99-89AB-576079F76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0489" y="2193020"/>
              <a:ext cx="4218432" cy="184231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9CAB7A2-2A9D-4F5D-AD13-F4B6778B97A3}"/>
                </a:ext>
              </a:extLst>
            </p:cNvPr>
            <p:cNvSpPr txBox="1"/>
            <p:nvPr/>
          </p:nvSpPr>
          <p:spPr>
            <a:xfrm>
              <a:off x="4277069" y="2740204"/>
              <a:ext cx="3573760" cy="1222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STANDARD governing board £97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GOLD governing board £275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MATs on sliding scale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sz="8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GB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www.nga.org.uk/membership </a:t>
              </a:r>
              <a:r>
                <a:rPr lang="en-GB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E62EFFE-5C8B-4170-931B-C3696588E1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0232" y="3121724"/>
            <a:ext cx="2333720" cy="1153550"/>
          </a:xfrm>
          <a:prstGeom prst="rect">
            <a:avLst/>
          </a:prstGeom>
        </p:spPr>
      </p:pic>
      <p:sp>
        <p:nvSpPr>
          <p:cNvPr id="17" name="Date Placeholder 6">
            <a:extLst>
              <a:ext uri="{FF2B5EF4-FFF2-40B4-BE49-F238E27FC236}">
                <a16:creationId xmlns:a16="http://schemas.microsoft.com/office/drawing/2014/main" id="{27950574-5EA8-44D3-B916-F21555838DEC}"/>
              </a:ext>
            </a:extLst>
          </p:cNvPr>
          <p:cNvSpPr txBox="1">
            <a:spLocks/>
          </p:cNvSpPr>
          <p:nvPr/>
        </p:nvSpPr>
        <p:spPr bwMode="white">
          <a:xfrm>
            <a:off x="335360" y="6453336"/>
            <a:ext cx="2844800" cy="241002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© NGA 2020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ECF7491-8A10-444B-AF0E-25ABC69C9F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59050" y="4170345"/>
            <a:ext cx="1371487" cy="19408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FB9BCF9-1A42-4427-9BAA-DF0387B828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6832" y="4170663"/>
            <a:ext cx="1377728" cy="19405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614E5E5-D8CD-4DCC-AC21-79855E3FDC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1004" y="4163153"/>
            <a:ext cx="1389612" cy="194802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152400" dist="38100" dir="2700000" sx="101000" sy="101000" algn="tl" rotWithShape="0">
              <a:schemeClr val="tx1">
                <a:alpha val="20000"/>
              </a:scheme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F597888-D678-42B5-97C3-E2E3AE1621C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5027" y="4168616"/>
            <a:ext cx="1373525" cy="19414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Content Placeholder 4">
            <a:hlinkClick r:id="rId10"/>
            <a:extLst>
              <a:ext uri="{FF2B5EF4-FFF2-40B4-BE49-F238E27FC236}">
                <a16:creationId xmlns:a16="http://schemas.microsoft.com/office/drawing/2014/main" id="{DB118EBC-E38E-4B94-AEF3-E666DEC0D1F6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3955" y="2947385"/>
            <a:ext cx="2800791" cy="9504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117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2112-6BC5-4A92-A3B6-B2F50BE75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344668"/>
            <a:ext cx="11665296" cy="708069"/>
          </a:xfrm>
        </p:spPr>
        <p:txBody>
          <a:bodyPr/>
          <a:lstStyle/>
          <a:p>
            <a:r>
              <a:rPr lang="en-US" sz="3000" b="1" dirty="0">
                <a:solidFill>
                  <a:schemeClr val="accent3">
                    <a:lumMod val="75000"/>
                  </a:schemeClr>
                </a:solidFill>
              </a:rPr>
              <a:t>What governors &amp; trustees told NGA during lockdown 1 were priorities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3CA38-841B-4A01-A054-3F1AF0B65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The top six concerns overall were: 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dirty="0"/>
              <a:t>Balancing the budget: 40% 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dirty="0"/>
              <a:t>Staff wellbeing including workload: 36% 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dirty="0"/>
              <a:t>Ensuring a broad and balanced curriculum: 28% 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dirty="0"/>
              <a:t>Improving attainment: 28% 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dirty="0"/>
              <a:t>Pupil wellbeing: 28% 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dirty="0"/>
              <a:t>Support for pupils with SEND: 22%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For more detail: see </a:t>
            </a:r>
            <a:r>
              <a:rPr lang="en-US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Annual-school-governance-survey/2020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FE36BE-69D1-4C06-919E-401959942E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1"/>
          <a:stretch/>
        </p:blipFill>
        <p:spPr>
          <a:xfrm>
            <a:off x="7320136" y="1628800"/>
            <a:ext cx="4479798" cy="302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2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C6A3C3-4A6E-45E1-A587-3FD0FB755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124743"/>
            <a:ext cx="11665296" cy="4968553"/>
          </a:xfrm>
        </p:spPr>
        <p:txBody>
          <a:bodyPr/>
          <a:lstStyle/>
          <a:p>
            <a:pPr lvl="0">
              <a:spcAft>
                <a:spcPts val="0"/>
              </a:spcAft>
            </a:pPr>
            <a:r>
              <a:rPr lang="en-GB" b="1" dirty="0">
                <a:ea typeface="Times New Roman" panose="02020603050405020304" pitchFamily="18" charset="0"/>
                <a:cs typeface="Calibri Light" panose="020F0302020204030204" pitchFamily="34" charset="0"/>
              </a:rPr>
              <a:t>Decision-making pressure </a:t>
            </a:r>
            <a:r>
              <a:rPr lang="en-GB" dirty="0">
                <a:ea typeface="Times New Roman" panose="02020603050405020304" pitchFamily="18" charset="0"/>
                <a:cs typeface="Calibri Light" panose="020F0302020204030204" pitchFamily="34" charset="0"/>
              </a:rPr>
              <a:t>– using chairs action while keeping the full board engaged</a:t>
            </a:r>
          </a:p>
          <a:p>
            <a:r>
              <a:rPr lang="en-GB" b="1" dirty="0">
                <a:ea typeface="Times New Roman" panose="02020603050405020304" pitchFamily="18" charset="0"/>
                <a:cs typeface="Calibri Light" panose="020F0302020204030204" pitchFamily="34" charset="0"/>
              </a:rPr>
              <a:t>Risk assessments </a:t>
            </a:r>
            <a:r>
              <a:rPr lang="en-GB" dirty="0">
                <a:ea typeface="Times New Roman" panose="02020603050405020304" pitchFamily="18" charset="0"/>
                <a:cs typeface="Calibri Light" panose="020F0302020204030204" pitchFamily="34" charset="0"/>
              </a:rPr>
              <a:t>– appropriate level of detail; government vs local advice; 360 degrees</a:t>
            </a:r>
            <a:endParaRPr lang="en-GB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r>
              <a:rPr lang="en-GB" b="1" dirty="0">
                <a:ea typeface="Times New Roman" panose="02020603050405020304" pitchFamily="18" charset="0"/>
                <a:cs typeface="Calibri Light" panose="020F0302020204030204" pitchFamily="34" charset="0"/>
              </a:rPr>
              <a:t>Liability concerns </a:t>
            </a:r>
            <a:r>
              <a:rPr lang="en-GB" dirty="0">
                <a:ea typeface="Times New Roman" panose="02020603050405020304" pitchFamily="18" charset="0"/>
                <a:cs typeface="Calibri Light" panose="020F0302020204030204" pitchFamily="34" charset="0"/>
              </a:rPr>
              <a:t>–  seriousness of employer responsibilities </a:t>
            </a:r>
            <a:endParaRPr lang="en-GB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0">
              <a:spcAft>
                <a:spcPts val="0"/>
              </a:spcAft>
            </a:pPr>
            <a:r>
              <a:rPr lang="en-GB" b="1" dirty="0">
                <a:ea typeface="Times New Roman" panose="02020603050405020304" pitchFamily="18" charset="0"/>
                <a:cs typeface="Calibri Light" panose="020F0302020204030204" pitchFamily="34" charset="0"/>
              </a:rPr>
              <a:t>Chairs’ workload </a:t>
            </a:r>
            <a:r>
              <a:rPr lang="en-GB" dirty="0">
                <a:ea typeface="Times New Roman" panose="02020603050405020304" pitchFamily="18" charset="0"/>
                <a:cs typeface="Calibri Light" panose="020F0302020204030204" pitchFamily="34" charset="0"/>
              </a:rPr>
              <a:t>– many discussions to be involved in is time consuming </a:t>
            </a:r>
            <a:endParaRPr lang="en-GB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0">
              <a:spcAft>
                <a:spcPts val="0"/>
              </a:spcAft>
            </a:pPr>
            <a:r>
              <a:rPr lang="en-GB" b="1" dirty="0">
                <a:ea typeface="Times New Roman" panose="02020603050405020304" pitchFamily="18" charset="0"/>
                <a:cs typeface="Calibri Light" panose="020F0302020204030204" pitchFamily="34" charset="0"/>
              </a:rPr>
              <a:t>Volume of guidance </a:t>
            </a:r>
            <a:r>
              <a:rPr lang="en-GB" dirty="0">
                <a:ea typeface="Times New Roman" panose="02020603050405020304" pitchFamily="18" charset="0"/>
                <a:cs typeface="Calibri Light" panose="020F0302020204030204" pitchFamily="34" charset="0"/>
              </a:rPr>
              <a:t>– concern for burden on headteachers &amp; other leaders</a:t>
            </a:r>
            <a:endParaRPr lang="en-GB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0">
              <a:spcAft>
                <a:spcPts val="0"/>
              </a:spcAft>
            </a:pPr>
            <a:r>
              <a:rPr lang="en-GB" b="1" dirty="0">
                <a:ea typeface="Times New Roman" panose="02020603050405020304" pitchFamily="18" charset="0"/>
                <a:cs typeface="Calibri Light" panose="020F0302020204030204" pitchFamily="34" charset="0"/>
              </a:rPr>
              <a:t>Supporting executive leaders </a:t>
            </a:r>
            <a:r>
              <a:rPr lang="en-GB" dirty="0">
                <a:ea typeface="Times New Roman" panose="02020603050405020304" pitchFamily="18" charset="0"/>
                <a:cs typeface="Calibri Light" panose="020F0302020204030204" pitchFamily="34" charset="0"/>
              </a:rPr>
              <a:t>– looking out for wellbeing while maintaining objectivity</a:t>
            </a:r>
          </a:p>
          <a:p>
            <a:pPr lvl="0">
              <a:spcAft>
                <a:spcPts val="0"/>
              </a:spcAft>
            </a:pPr>
            <a:r>
              <a:rPr lang="en-GB" b="1" dirty="0">
                <a:ea typeface="Times New Roman" panose="02020603050405020304" pitchFamily="18" charset="0"/>
                <a:cs typeface="Calibri Light" panose="020F0302020204030204" pitchFamily="34" charset="0"/>
              </a:rPr>
              <a:t>Stakeholder engagement </a:t>
            </a:r>
            <a:r>
              <a:rPr lang="en-GB" dirty="0">
                <a:ea typeface="Times New Roman" panose="02020603050405020304" pitchFamily="18" charset="0"/>
                <a:cs typeface="Calibri Light" panose="020F0302020204030204" pitchFamily="34" charset="0"/>
              </a:rPr>
              <a:t>–</a:t>
            </a:r>
            <a:r>
              <a:rPr lang="en-GB" dirty="0">
                <a:effectLst/>
                <a:ea typeface="Times New Roman" panose="02020603050405020304" pitchFamily="18" charset="0"/>
                <a:cs typeface="Calibri Light" panose="020F0302020204030204" pitchFamily="34" charset="0"/>
              </a:rPr>
              <a:t> stronger communications with anxious communities </a:t>
            </a:r>
          </a:p>
          <a:p>
            <a:r>
              <a:rPr lang="en-GB" b="1" dirty="0"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Re-balancing support and challenge</a:t>
            </a:r>
          </a:p>
          <a:p>
            <a:r>
              <a:rPr lang="en-GB" b="1" dirty="0">
                <a:ea typeface="Calibri" panose="020F0502020204030204" pitchFamily="34" charset="0"/>
                <a:cs typeface="Calibri Light" panose="020F0302020204030204" pitchFamily="34" charset="0"/>
              </a:rPr>
              <a:t>Remote education – </a:t>
            </a:r>
            <a:r>
              <a:rPr lang="en-GB" dirty="0">
                <a:ea typeface="Calibri" panose="020F0502020204030204" pitchFamily="34" charset="0"/>
                <a:cs typeface="Calibri Light" panose="020F0302020204030204" pitchFamily="34" charset="0"/>
              </a:rPr>
              <a:t>what does good look like?</a:t>
            </a:r>
            <a:endParaRPr lang="en-GB" b="1" dirty="0">
              <a:effectLst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r>
              <a:rPr lang="en-GB" b="1" dirty="0">
                <a:ea typeface="Times New Roman" panose="02020603050405020304" pitchFamily="18" charset="0"/>
                <a:cs typeface="Calibri Light" panose="020F0302020204030204" pitchFamily="34" charset="0"/>
              </a:rPr>
              <a:t>Vision and culture </a:t>
            </a:r>
            <a:r>
              <a:rPr lang="en-GB" dirty="0">
                <a:ea typeface="Times New Roman" panose="02020603050405020304" pitchFamily="18" charset="0"/>
                <a:cs typeface="Calibri Light" panose="020F0302020204030204" pitchFamily="34" charset="0"/>
              </a:rPr>
              <a:t>– being inclusive and ambitious; when to revisit strategy?</a:t>
            </a:r>
          </a:p>
          <a:p>
            <a:r>
              <a:rPr lang="en-GB" b="1" dirty="0">
                <a:ea typeface="Times New Roman" panose="02020603050405020304" pitchFamily="18" charset="0"/>
                <a:cs typeface="Calibri Light" panose="020F0302020204030204" pitchFamily="34" charset="0"/>
              </a:rPr>
              <a:t>Local governance within MATs </a:t>
            </a:r>
            <a:r>
              <a:rPr lang="en-GB" dirty="0">
                <a:ea typeface="Times New Roman" panose="02020603050405020304" pitchFamily="18" charset="0"/>
                <a:cs typeface="Calibri Light" panose="020F0302020204030204" pitchFamily="34" charset="0"/>
              </a:rPr>
              <a:t>– reinstatement or changes, clarity of accountability </a:t>
            </a:r>
          </a:p>
          <a:p>
            <a:pPr lvl="0">
              <a:spcAft>
                <a:spcPts val="0"/>
              </a:spcAft>
            </a:pPr>
            <a:endParaRPr lang="en-GB" b="1" dirty="0">
              <a:effectLst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0E5410-AC1E-49F7-8BD2-BBE624543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574" y="344668"/>
            <a:ext cx="11381057" cy="708069"/>
          </a:xfrm>
        </p:spPr>
        <p:txBody>
          <a:bodyPr/>
          <a:lstStyle/>
          <a:p>
            <a:r>
              <a:rPr lang="en-US" b="1" dirty="0"/>
              <a:t>Some key COVID-19 specific issues raised by governors &amp; trustees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6685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5516A8-CF74-4F7C-8FB6-E2FB51C73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910" y="1196752"/>
            <a:ext cx="11557738" cy="4861132"/>
          </a:xfrm>
        </p:spPr>
        <p:txBody>
          <a:bodyPr/>
          <a:lstStyle/>
          <a:p>
            <a:r>
              <a:rPr lang="en-GB" dirty="0"/>
              <a:t>Main challenge is not actually the switch to charity law</a:t>
            </a:r>
          </a:p>
          <a:p>
            <a:pPr lvl="1"/>
            <a:r>
              <a:rPr lang="en-GB" dirty="0"/>
              <a:t>It’s the scale of responsibility of more than once school</a:t>
            </a:r>
          </a:p>
          <a:p>
            <a:pPr lvl="1"/>
            <a:r>
              <a:rPr lang="en-GB" dirty="0"/>
              <a:t>It’s knowing who much the trustees and the executive should delegate to academy level and how much the board of trustees must see and decide themselves</a:t>
            </a:r>
          </a:p>
          <a:p>
            <a:r>
              <a:rPr lang="en-GB" dirty="0"/>
              <a:t>Local governance: over the years the role of academy committees (LGBs) have been controversial with some predictions of their demise</a:t>
            </a:r>
          </a:p>
          <a:p>
            <a:pPr lvl="1"/>
            <a:r>
              <a:rPr lang="en-GB" dirty="0"/>
              <a:t>But in 2020 we see their existence in some form in almost all MATs</a:t>
            </a:r>
          </a:p>
          <a:p>
            <a:pPr lvl="1"/>
            <a:r>
              <a:rPr lang="en-GB" dirty="0"/>
              <a:t>Increasing numbers of those governing academies locally are positive with 73% agreeing that their voices were heard by executive leaders and trustees in the decision making </a:t>
            </a:r>
            <a:r>
              <a:rPr lang="en-GB" dirty="0" err="1"/>
              <a:t>pricess</a:t>
            </a:r>
            <a:r>
              <a:rPr lang="en-GB" dirty="0"/>
              <a:t> (up from 57%)</a:t>
            </a:r>
          </a:p>
          <a:p>
            <a:r>
              <a:rPr lang="en-US" dirty="0"/>
              <a:t>Flawed model: - the members of trusts are too few and too powerful</a:t>
            </a:r>
          </a:p>
          <a:p>
            <a:pPr lvl="1"/>
            <a:r>
              <a:rPr lang="en-US" dirty="0"/>
              <a:t>too many trusts still rely on people serving on more than one layer of governance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430C13-D9DE-4A44-A991-C3E3DCEB1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Governance in MATs: the challenge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D00560-575B-4EC8-BC76-C52F1FD5F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2344" y="260648"/>
            <a:ext cx="2628746" cy="182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87CB1D5-284B-47C7-8DBB-55B8F9A566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3632" y="2420887"/>
            <a:ext cx="2004304" cy="267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945258D-C561-4616-A979-CEA7CE286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605807" y="298949"/>
            <a:ext cx="10972800" cy="45719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4338FAB-42F6-4C83-B443-0F946E443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116632"/>
            <a:ext cx="8815128" cy="594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3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5F21F-1911-4406-AC9E-5692C2EDE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3">
                    <a:lumMod val="75000"/>
                  </a:schemeClr>
                </a:solidFill>
              </a:rPr>
              <a:t>Some positive legacy from COVID 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31105-54E3-4524-A963-576D6F534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596" y="1136342"/>
            <a:ext cx="11461072" cy="4921542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GB" dirty="0"/>
              <a:t>Some new ways of governing will be retained in part: improving attendance &amp; efficiency</a:t>
            </a:r>
          </a:p>
          <a:p>
            <a:pPr>
              <a:lnSpc>
                <a:spcPct val="125000"/>
              </a:lnSpc>
            </a:pPr>
            <a:r>
              <a:rPr lang="en-GB" dirty="0"/>
              <a:t>The central importance of schools to their community: </a:t>
            </a:r>
          </a:p>
          <a:p>
            <a:pPr lvl="1">
              <a:lnSpc>
                <a:spcPct val="125000"/>
              </a:lnSpc>
            </a:pPr>
            <a:r>
              <a:rPr lang="en-GB" dirty="0"/>
              <a:t>but also the importance of place to school policy and school improvement</a:t>
            </a:r>
          </a:p>
          <a:p>
            <a:pPr>
              <a:lnSpc>
                <a:spcPct val="125000"/>
              </a:lnSpc>
            </a:pPr>
            <a:r>
              <a:rPr lang="en-GB" dirty="0"/>
              <a:t>Better collaboration across localities, including with other agencies</a:t>
            </a:r>
          </a:p>
          <a:p>
            <a:pPr>
              <a:lnSpc>
                <a:spcPct val="125000"/>
              </a:lnSpc>
            </a:pPr>
            <a:r>
              <a:rPr lang="en-GB" dirty="0"/>
              <a:t>Is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there evidence that being in a formal group of schools (a MAT or federation) has provided support, in particular to smaller schools? : Ofsted blog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en-GB" sz="28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the other hand, some concerns </a:t>
            </a:r>
            <a:r>
              <a:rPr lang="en-GB" sz="2800" b="1" dirty="0">
                <a:solidFill>
                  <a:schemeClr val="accent3">
                    <a:lumMod val="75000"/>
                  </a:schemeClr>
                </a:solidFill>
              </a:rPr>
              <a:t>have been exacerbated, especially: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GB" dirty="0"/>
              <a:t>Disadvantage gap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dirty="0"/>
              <a:t>Well-being </a:t>
            </a:r>
            <a:r>
              <a:rPr lang="en-US"/>
              <a:t>of pupils</a:t>
            </a:r>
            <a:endParaRPr lang="en-US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Potentially the recruitment &amp; retention of school leaders</a:t>
            </a:r>
          </a:p>
        </p:txBody>
      </p:sp>
    </p:spTree>
    <p:extLst>
      <p:ext uri="{BB962C8B-B14F-4D97-AF65-F5344CB8AC3E}">
        <p14:creationId xmlns:p14="http://schemas.microsoft.com/office/powerpoint/2010/main" val="373870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A2C53-846A-4DF2-96EC-8113E8893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3">
                    <a:lumMod val="75000"/>
                  </a:schemeClr>
                </a:solidFill>
              </a:rPr>
              <a:t>The future – but avoiding major predictions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CE18D-07B0-449C-8C3F-6DF4B1AC1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052737"/>
            <a:ext cx="11304233" cy="5005147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GB" dirty="0"/>
              <a:t>Stronger relationships with parents</a:t>
            </a:r>
          </a:p>
          <a:p>
            <a:pPr>
              <a:spcBef>
                <a:spcPts val="800"/>
              </a:spcBef>
            </a:pPr>
            <a:r>
              <a:rPr lang="en-GB" dirty="0"/>
              <a:t>Renewed emphasis on different groups of children with particular challenges and working across the locality for solutions</a:t>
            </a:r>
          </a:p>
          <a:p>
            <a:pPr>
              <a:spcBef>
                <a:spcPts val="800"/>
              </a:spcBef>
            </a:pPr>
            <a:r>
              <a:rPr lang="en-GB" dirty="0"/>
              <a:t>Curriculum to remain central stage: and governing boards to become more confident in those discussions </a:t>
            </a:r>
          </a:p>
          <a:p>
            <a:pPr>
              <a:spcBef>
                <a:spcPts val="800"/>
              </a:spcBef>
            </a:pPr>
            <a:r>
              <a:rPr lang="en-GB" dirty="0"/>
              <a:t>School improvement via continuous professional development</a:t>
            </a:r>
          </a:p>
          <a:p>
            <a:pPr>
              <a:spcBef>
                <a:spcPts val="800"/>
              </a:spcBef>
            </a:pPr>
            <a:r>
              <a:rPr lang="en-GB" dirty="0"/>
              <a:t>More diverse boards: but we do not underestimate the relentlessness of recruitment</a:t>
            </a:r>
          </a:p>
          <a:p>
            <a:pPr>
              <a:spcBef>
                <a:spcPts val="800"/>
              </a:spcBef>
            </a:pPr>
            <a:r>
              <a:rPr lang="en-GB" dirty="0"/>
              <a:t>More sharing of tasks and responsibility: co-chairs &amp; two vice-chairs</a:t>
            </a:r>
          </a:p>
          <a:p>
            <a:pPr>
              <a:spcBef>
                <a:spcPts val="800"/>
              </a:spcBef>
            </a:pPr>
            <a:r>
              <a:rPr lang="en-GB" dirty="0"/>
              <a:t>BUT what about £££s?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accent4">
                    <a:lumMod val="75000"/>
                  </a:schemeClr>
                </a:solidFill>
              </a:rPr>
              <a:t>In part the future of schools is in the hands of governing boards</a:t>
            </a:r>
          </a:p>
          <a:p>
            <a:r>
              <a:rPr lang="en-GB" sz="2800" dirty="0">
                <a:solidFill>
                  <a:schemeClr val="accent4">
                    <a:lumMod val="75000"/>
                  </a:schemeClr>
                </a:solidFill>
              </a:rPr>
              <a:t>Not everything will change or should change!</a:t>
            </a:r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41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B7973F5-C921-4964-90BE-5BEED74220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664" y="1052738"/>
            <a:ext cx="6624736" cy="44939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E4F6EF-13B2-45C7-8505-857F154D5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Lots doesn’t change</a:t>
            </a:r>
            <a:b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</a:br>
            <a:b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</a:br>
            <a:b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</a:br>
            <a:b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</a:br>
            <a:b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</a:br>
            <a:b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</a:br>
            <a:b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</a:br>
            <a:b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</a:br>
            <a:b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</a:br>
            <a:b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GB" sz="2400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www.nga.org.uk/Knowledge-Centre/Good-governance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148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owerpoint Template">
  <a:themeElements>
    <a:clrScheme name="NGA">
      <a:dk1>
        <a:sysClr val="windowText" lastClr="000000"/>
      </a:dk1>
      <a:lt1>
        <a:sysClr val="window" lastClr="FFFFFF"/>
      </a:lt1>
      <a:dk2>
        <a:srgbClr val="242852"/>
      </a:dk2>
      <a:lt2>
        <a:srgbClr val="C0D7EC"/>
      </a:lt2>
      <a:accent1>
        <a:srgbClr val="4F81BD"/>
      </a:accent1>
      <a:accent2>
        <a:srgbClr val="7EB2E6"/>
      </a:accent2>
      <a:accent3>
        <a:srgbClr val="297FD5"/>
      </a:accent3>
      <a:accent4>
        <a:srgbClr val="1E5F9F"/>
      </a:accent4>
      <a:accent5>
        <a:srgbClr val="3477B2"/>
      </a:accent5>
      <a:accent6>
        <a:srgbClr val="B1E3F9"/>
      </a:accent6>
      <a:hlink>
        <a:srgbClr val="0070C0"/>
      </a:hlink>
      <a:folHlink>
        <a:srgbClr val="0070C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4301</TotalTime>
  <Words>694</Words>
  <Application>Microsoft Office PowerPoint</Application>
  <PresentationFormat>Widescreen</PresentationFormat>
  <Paragraphs>67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Powerpoint Template</vt:lpstr>
      <vt:lpstr>Fabian Society  Governance and Governing Event </vt:lpstr>
      <vt:lpstr>PowerPoint Presentation</vt:lpstr>
      <vt:lpstr>What governors &amp; trustees told NGA during lockdown 1 were priorities </vt:lpstr>
      <vt:lpstr>Some key COVID-19 specific issues raised by governors &amp; trustees</vt:lpstr>
      <vt:lpstr>Governance in MATs: the challenge</vt:lpstr>
      <vt:lpstr>PowerPoint Presentation</vt:lpstr>
      <vt:lpstr>Some positive legacy from COVID </vt:lpstr>
      <vt:lpstr>The future – but avoiding major predictions</vt:lpstr>
      <vt:lpstr>Lots doesn’t change          www.nga.org.uk/Knowledge-Centre/Good-governance </vt:lpstr>
      <vt:lpstr>Everyone on Board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Owen</dc:creator>
  <cp:lastModifiedBy>Lizana Oberholzer</cp:lastModifiedBy>
  <cp:revision>125</cp:revision>
  <cp:lastPrinted>2016-02-09T15:05:19Z</cp:lastPrinted>
  <dcterms:created xsi:type="dcterms:W3CDTF">2014-01-07T13:19:03Z</dcterms:created>
  <dcterms:modified xsi:type="dcterms:W3CDTF">2021-02-23T10:18:30Z</dcterms:modified>
</cp:coreProperties>
</file>